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  <p:sldId id="269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269F51-407F-46D6-8DD4-B5053E12F527}" type="datetimeFigureOut">
              <a:rPr lang="ru-RU" smtClean="0"/>
              <a:pPr/>
              <a:t>17.10.2017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E1628AB-D146-4C6E-A840-3DB581568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G:\penie-ptic-bez-nazvaniya.mp3" TargetMode="Externa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000108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uk-UA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Дикі   тварини рідного   краю</a:t>
            </a:r>
            <a:endParaRPr lang="ru-RU" sz="5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285728"/>
            <a:ext cx="8191528" cy="542932"/>
          </a:xfrm>
        </p:spPr>
        <p:txBody>
          <a:bodyPr>
            <a:normAutofit/>
          </a:bodyPr>
          <a:lstStyle/>
          <a:p>
            <a:pPr algn="ctr"/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Волноваська загальноосвітня школа </a:t>
            </a: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I-III</a:t>
            </a:r>
            <a:r>
              <a:rPr lang="uk-UA" sz="2000" b="1" i="1" dirty="0" smtClean="0">
                <a:solidFill>
                  <a:schemeClr val="accent2">
                    <a:lumMod val="75000"/>
                  </a:schemeClr>
                </a:solidFill>
              </a:rPr>
              <a:t> ступенів № 2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Volnovahskiy_rayon_ger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3000372"/>
            <a:ext cx="1357322" cy="15472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2" descr="C:\Users\dell\Pictures\spermophilus-odessanus-odesa-2003-lobkov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357562"/>
            <a:ext cx="1000132" cy="727294"/>
          </a:xfrm>
          <a:prstGeom prst="rect">
            <a:avLst/>
          </a:prstGeom>
          <a:noFill/>
        </p:spPr>
      </p:pic>
      <p:pic>
        <p:nvPicPr>
          <p:cNvPr id="6" name="Picture 2" descr="C:\Users\dell\Pictures\174b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5429264"/>
            <a:ext cx="928694" cy="590987"/>
          </a:xfrm>
          <a:prstGeom prst="rect">
            <a:avLst/>
          </a:prstGeom>
          <a:noFill/>
        </p:spPr>
      </p:pic>
      <p:pic>
        <p:nvPicPr>
          <p:cNvPr id="8" name="Picture 4" descr="http://img-2006-11.photosight.ru/19/17721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4" y="4786322"/>
            <a:ext cx="1000132" cy="686365"/>
          </a:xfrm>
          <a:prstGeom prst="rect">
            <a:avLst/>
          </a:prstGeom>
          <a:noFill/>
          <a:ln w="38100"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43504" y="4357694"/>
            <a:ext cx="37862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rgbClr val="0070C0"/>
                </a:solidFill>
              </a:rPr>
              <a:t>Овчаренко Н.М.,</a:t>
            </a:r>
            <a:r>
              <a:rPr lang="uk-UA" sz="1600" b="1" i="1" dirty="0" smtClean="0">
                <a:solidFill>
                  <a:srgbClr val="0070C0"/>
                </a:solidFill>
              </a:rPr>
              <a:t>вчитель початкових класів, </a:t>
            </a:r>
          </a:p>
          <a:p>
            <a:r>
              <a:rPr lang="uk-UA" b="1" i="1" dirty="0" smtClean="0">
                <a:solidFill>
                  <a:srgbClr val="0070C0"/>
                </a:solidFill>
              </a:rPr>
              <a:t>Проскуріна Г.Л.,</a:t>
            </a:r>
            <a:r>
              <a:rPr lang="uk-UA" sz="1600" b="1" i="1" dirty="0" smtClean="0">
                <a:solidFill>
                  <a:srgbClr val="0070C0"/>
                </a:solidFill>
              </a:rPr>
              <a:t>вчитель англійської мови</a:t>
            </a:r>
            <a:endParaRPr lang="ru-RU" sz="1600" b="1" i="1" dirty="0">
              <a:solidFill>
                <a:srgbClr val="0070C0"/>
              </a:solidFill>
            </a:endParaRPr>
          </a:p>
        </p:txBody>
      </p:sp>
      <p:pic>
        <p:nvPicPr>
          <p:cNvPr id="10" name="Рисунок 9" descr="imag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5286388"/>
            <a:ext cx="928694" cy="695624"/>
          </a:xfrm>
          <a:prstGeom prst="rect">
            <a:avLst/>
          </a:prstGeom>
        </p:spPr>
      </p:pic>
      <p:pic>
        <p:nvPicPr>
          <p:cNvPr id="11" name="Рисунок 10" descr="Рисунок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472" y="4500570"/>
            <a:ext cx="1000132" cy="696130"/>
          </a:xfrm>
          <a:prstGeom prst="rect">
            <a:avLst/>
          </a:prstGeom>
        </p:spPr>
      </p:pic>
      <p:pic>
        <p:nvPicPr>
          <p:cNvPr id="12" name="Picture 8" descr="Картинки по запросу скачать картинку скворц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4143380"/>
            <a:ext cx="785818" cy="78581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err="1" smtClean="0">
                <a:solidFill>
                  <a:srgbClr val="00B050"/>
                </a:solidFill>
              </a:rPr>
              <a:t>hELLO</a:t>
            </a:r>
            <a:r>
              <a:rPr lang="en-US" sz="4800" b="1" dirty="0" smtClean="0">
                <a:solidFill>
                  <a:srgbClr val="00B050"/>
                </a:solidFill>
              </a:rPr>
              <a:t>,</a:t>
            </a:r>
            <a:r>
              <a:rPr lang="ru-RU" sz="4800" b="1" dirty="0" smtClean="0">
                <a:solidFill>
                  <a:srgbClr val="00B050"/>
                </a:solidFill>
              </a:rPr>
              <a:t>  </a:t>
            </a:r>
            <a:r>
              <a:rPr lang="en-US" sz="4800" b="1" dirty="0" smtClean="0">
                <a:solidFill>
                  <a:srgbClr val="00B050"/>
                </a:solidFill>
              </a:rPr>
              <a:t>children!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My name is Tim. </a:t>
            </a:r>
          </a:p>
          <a:p>
            <a:pPr>
              <a:buNone/>
            </a:pPr>
            <a:r>
              <a:rPr lang="en-US" sz="3600" dirty="0" smtClean="0"/>
              <a:t>I am 7 (seven).</a:t>
            </a:r>
          </a:p>
          <a:p>
            <a:pPr>
              <a:buNone/>
            </a:pPr>
            <a:r>
              <a:rPr lang="en-US" sz="3600" dirty="0" smtClean="0"/>
              <a:t>I am from Australia.</a:t>
            </a:r>
          </a:p>
          <a:p>
            <a:pPr>
              <a:buNone/>
            </a:pPr>
            <a:r>
              <a:rPr lang="en-US" sz="3600" dirty="0" smtClean="0"/>
              <a:t>I am a kangaroo.</a:t>
            </a:r>
          </a:p>
          <a:p>
            <a:pPr>
              <a:buNone/>
            </a:pPr>
            <a:r>
              <a:rPr lang="en-US" sz="3600" dirty="0" smtClean="0"/>
              <a:t>Do you know other animals?</a:t>
            </a:r>
            <a:endParaRPr lang="ru-RU" sz="3600" dirty="0"/>
          </a:p>
        </p:txBody>
      </p:sp>
      <p:pic>
        <p:nvPicPr>
          <p:cNvPr id="5" name="Содержимое 4" descr="depositphotos_37414265-stock-illustration-kangaroo-cartoo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891480"/>
            <a:ext cx="4191000" cy="41418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327" y="642918"/>
            <a:ext cx="8296025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643998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00B050"/>
                </a:solidFill>
              </a:rPr>
              <a:t>Фонетична зарядка</a:t>
            </a:r>
          </a:p>
          <a:p>
            <a:pPr lvl="0"/>
            <a:r>
              <a:rPr lang="en-US" sz="2000" b="1" dirty="0" smtClean="0"/>
              <a:t>Let’s go for a walk with a kangaroo Tim. </a:t>
            </a:r>
            <a:endParaRPr lang="ru-RU" sz="2000" dirty="0" smtClean="0"/>
          </a:p>
          <a:p>
            <a:r>
              <a:rPr lang="uk-UA" sz="2000" dirty="0" smtClean="0"/>
              <a:t>Кенгуру Тім вирішив піти на </a:t>
            </a:r>
            <a:r>
              <a:rPr lang="ru-RU" sz="2000" dirty="0" err="1" smtClean="0"/>
              <a:t>прогулянку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Тім</a:t>
            </a:r>
            <a:r>
              <a:rPr lang="ru-RU" sz="2000" dirty="0" smtClean="0"/>
              <a:t> </a:t>
            </a:r>
            <a:r>
              <a:rPr lang="ru-RU" sz="2000" dirty="0" err="1" smtClean="0"/>
              <a:t>полюбляє</a:t>
            </a:r>
            <a:r>
              <a:rPr lang="ru-RU" sz="2000" dirty="0" smtClean="0"/>
              <a:t> </a:t>
            </a:r>
            <a:r>
              <a:rPr lang="ru-RU" sz="2000" dirty="0" err="1" smtClean="0"/>
              <a:t>свистіти</a:t>
            </a:r>
            <a:r>
              <a:rPr lang="ru-RU" sz="2000" dirty="0" smtClean="0"/>
              <a:t> </a:t>
            </a:r>
            <a:r>
              <a:rPr lang="ru-RU" sz="2000" dirty="0" err="1" smtClean="0"/>
              <a:t>під</a:t>
            </a:r>
            <a:r>
              <a:rPr lang="ru-RU" sz="2000" dirty="0" smtClean="0"/>
              <a:t> час </a:t>
            </a:r>
            <a:r>
              <a:rPr lang="ru-RU" sz="2000" dirty="0" err="1" smtClean="0"/>
              <a:t>прогулянки</a:t>
            </a:r>
            <a:r>
              <a:rPr lang="ru-RU" sz="2000" dirty="0" smtClean="0"/>
              <a:t>: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w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w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w</a:t>
            </a:r>
            <a:r>
              <a:rPr lang="ru-RU" sz="2000" b="1" dirty="0" smtClean="0">
                <a:solidFill>
                  <a:srgbClr val="00B050"/>
                </a:solidFill>
              </a:rPr>
              <a:t>]</a:t>
            </a:r>
          </a:p>
          <a:p>
            <a:r>
              <a:rPr lang="ru-RU" sz="2000" dirty="0" err="1" smtClean="0"/>
              <a:t>Він</a:t>
            </a:r>
            <a:r>
              <a:rPr lang="ru-RU" sz="2000" dirty="0" smtClean="0"/>
              <a:t> </a:t>
            </a:r>
            <a:r>
              <a:rPr lang="ru-RU" sz="2000" dirty="0" err="1" smtClean="0"/>
              <a:t>запрошує</a:t>
            </a:r>
            <a:r>
              <a:rPr lang="ru-RU" sz="2000" dirty="0" smtClean="0"/>
              <a:t> на </a:t>
            </a:r>
            <a:r>
              <a:rPr lang="ru-RU" sz="2000" dirty="0" err="1" smtClean="0"/>
              <a:t>прогулянку</a:t>
            </a:r>
            <a:r>
              <a:rPr lang="ru-RU" sz="2000" dirty="0" smtClean="0"/>
              <a:t> свою подружку </a:t>
            </a:r>
            <a:r>
              <a:rPr lang="en-US" sz="2000" dirty="0" smtClean="0"/>
              <a:t>a monkey </a:t>
            </a:r>
            <a:r>
              <a:rPr lang="ru-RU" sz="2000" dirty="0" smtClean="0"/>
              <a:t>та кличе </a:t>
            </a:r>
            <a:r>
              <a:rPr lang="ru-RU" sz="2000" dirty="0" err="1" smtClean="0"/>
              <a:t>її</a:t>
            </a:r>
            <a:r>
              <a:rPr lang="ru-RU" sz="2000" dirty="0" smtClean="0"/>
              <a:t>: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eı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eı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eı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  <a:r>
              <a:rPr lang="ru-RU" sz="2000" dirty="0" smtClean="0"/>
              <a:t> </a:t>
            </a:r>
          </a:p>
          <a:p>
            <a:r>
              <a:rPr lang="ru-RU" sz="2000" dirty="0" smtClean="0"/>
              <a:t>В </a:t>
            </a:r>
            <a:r>
              <a:rPr lang="ru-RU" sz="2000" dirty="0" err="1" smtClean="0"/>
              <a:t>лісі</a:t>
            </a:r>
            <a:r>
              <a:rPr lang="ru-RU" sz="2000" dirty="0" smtClean="0"/>
              <a:t> </a:t>
            </a:r>
            <a:r>
              <a:rPr lang="ru-RU" sz="2000" dirty="0" err="1" smtClean="0"/>
              <a:t>живе</a:t>
            </a:r>
            <a:r>
              <a:rPr lang="ru-RU" sz="2000" dirty="0" smtClean="0"/>
              <a:t> </a:t>
            </a:r>
            <a:r>
              <a:rPr lang="ru-RU" sz="2000" dirty="0" err="1" smtClean="0"/>
              <a:t>змійка</a:t>
            </a:r>
            <a:r>
              <a:rPr lang="ru-RU" sz="2000" dirty="0" smtClean="0"/>
              <a:t> </a:t>
            </a:r>
            <a:r>
              <a:rPr lang="en-US" sz="2000" dirty="0" smtClean="0"/>
              <a:t>a snake</a:t>
            </a:r>
            <a:r>
              <a:rPr lang="ru-RU" sz="2000" dirty="0" smtClean="0"/>
              <a:t>,</a:t>
            </a:r>
            <a:r>
              <a:rPr lang="en-US" sz="2000" dirty="0" smtClean="0"/>
              <a:t> </a:t>
            </a:r>
            <a:r>
              <a:rPr lang="uk-UA" sz="2000" dirty="0" smtClean="0"/>
              <a:t>яка</a:t>
            </a:r>
            <a:r>
              <a:rPr lang="ru-RU" sz="2000" dirty="0" smtClean="0"/>
              <a:t> </a:t>
            </a:r>
            <a:r>
              <a:rPr lang="ru-RU" sz="2000" dirty="0" err="1" smtClean="0"/>
              <a:t>шипить</a:t>
            </a:r>
            <a:r>
              <a:rPr lang="ru-RU" sz="2000" dirty="0" smtClean="0"/>
              <a:t> </a:t>
            </a:r>
            <a:r>
              <a:rPr lang="ru-RU" sz="2000" dirty="0" err="1" smtClean="0"/>
              <a:t>англійською</a:t>
            </a:r>
            <a:r>
              <a:rPr lang="ru-RU" sz="2000" dirty="0" smtClean="0"/>
              <a:t>: </a:t>
            </a:r>
            <a:r>
              <a:rPr lang="ru-RU" sz="2000" b="1" dirty="0" err="1" smtClean="0">
                <a:solidFill>
                  <a:srgbClr val="00B050"/>
                </a:solidFill>
              </a:rPr>
              <a:t>[θ</a:t>
            </a:r>
            <a:r>
              <a:rPr lang="ru-RU" sz="2000" b="1" dirty="0" smtClean="0">
                <a:solidFill>
                  <a:srgbClr val="00B050"/>
                </a:solidFill>
              </a:rPr>
              <a:t>]-</a:t>
            </a:r>
            <a:r>
              <a:rPr lang="ru-RU" sz="2000" b="1" dirty="0" err="1" smtClean="0">
                <a:solidFill>
                  <a:srgbClr val="00B050"/>
                </a:solidFill>
              </a:rPr>
              <a:t>[θ</a:t>
            </a:r>
            <a:r>
              <a:rPr lang="ru-RU" sz="2000" b="1" dirty="0" smtClean="0">
                <a:solidFill>
                  <a:srgbClr val="00B050"/>
                </a:solidFill>
              </a:rPr>
              <a:t>]-</a:t>
            </a:r>
            <a:r>
              <a:rPr lang="ru-RU" sz="2000" b="1" dirty="0" err="1" smtClean="0">
                <a:solidFill>
                  <a:srgbClr val="00B050"/>
                </a:solidFill>
              </a:rPr>
              <a:t>[θ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</a:p>
          <a:p>
            <a:r>
              <a:rPr lang="ru-RU" sz="2000" dirty="0" err="1" smtClean="0"/>
              <a:t>Дзижчать</a:t>
            </a:r>
            <a:r>
              <a:rPr lang="ru-RU" sz="2000" dirty="0" smtClean="0"/>
              <a:t> </a:t>
            </a:r>
            <a:r>
              <a:rPr lang="ru-RU" sz="2000" dirty="0" err="1" smtClean="0"/>
              <a:t>бджілки</a:t>
            </a:r>
            <a:r>
              <a:rPr lang="ru-RU" sz="2000" dirty="0" smtClean="0"/>
              <a:t>: </a:t>
            </a:r>
            <a:r>
              <a:rPr lang="ru-RU" sz="2000" b="1" dirty="0" err="1" smtClean="0">
                <a:solidFill>
                  <a:srgbClr val="00B050"/>
                </a:solidFill>
              </a:rPr>
              <a:t>[ð</a:t>
            </a:r>
            <a:r>
              <a:rPr lang="ru-RU" sz="2000" b="1" dirty="0" smtClean="0">
                <a:solidFill>
                  <a:srgbClr val="00B050"/>
                </a:solidFill>
              </a:rPr>
              <a:t>]-</a:t>
            </a:r>
            <a:r>
              <a:rPr lang="ru-RU" sz="2000" b="1" dirty="0" err="1" smtClean="0">
                <a:solidFill>
                  <a:srgbClr val="00B050"/>
                </a:solidFill>
              </a:rPr>
              <a:t>[ð</a:t>
            </a:r>
            <a:r>
              <a:rPr lang="ru-RU" sz="2000" b="1" dirty="0" smtClean="0">
                <a:solidFill>
                  <a:srgbClr val="00B050"/>
                </a:solidFill>
              </a:rPr>
              <a:t>]-</a:t>
            </a:r>
            <a:r>
              <a:rPr lang="ru-RU" sz="2000" b="1" dirty="0" err="1" smtClean="0">
                <a:solidFill>
                  <a:srgbClr val="00B050"/>
                </a:solidFill>
              </a:rPr>
              <a:t>[ð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  <a:endParaRPr lang="ru-RU" sz="2000" dirty="0" smtClean="0"/>
          </a:p>
          <a:p>
            <a:r>
              <a:rPr lang="ru-RU" sz="2000" dirty="0" err="1" smtClean="0"/>
              <a:t>Літають</a:t>
            </a:r>
            <a:r>
              <a:rPr lang="ru-RU" sz="2000" dirty="0" smtClean="0"/>
              <a:t> </a:t>
            </a:r>
            <a:r>
              <a:rPr lang="ru-RU" sz="2000" dirty="0" err="1" smtClean="0"/>
              <a:t>комахи</a:t>
            </a:r>
            <a:r>
              <a:rPr lang="ru-RU" sz="2000" dirty="0" smtClean="0"/>
              <a:t>: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z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z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z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  <a:endParaRPr lang="ru-RU" sz="2000" dirty="0" smtClean="0"/>
          </a:p>
          <a:p>
            <a:r>
              <a:rPr lang="ru-RU" sz="2000" dirty="0" err="1" smtClean="0"/>
              <a:t>Комахи</a:t>
            </a:r>
            <a:r>
              <a:rPr lang="ru-RU" sz="2000" dirty="0" smtClean="0"/>
              <a:t> </a:t>
            </a:r>
            <a:r>
              <a:rPr lang="ru-RU" sz="2000" dirty="0" err="1" smtClean="0"/>
              <a:t>кусаються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кенгуру </a:t>
            </a:r>
            <a:r>
              <a:rPr lang="ru-RU" sz="2000" dirty="0" err="1" smtClean="0"/>
              <a:t>кричить</a:t>
            </a:r>
            <a:r>
              <a:rPr lang="ru-RU" sz="2000" dirty="0" smtClean="0"/>
              <a:t>: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aı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aı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aı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  <a:r>
              <a:rPr lang="ru-RU" sz="2000" dirty="0" smtClean="0"/>
              <a:t> </a:t>
            </a:r>
          </a:p>
          <a:p>
            <a:r>
              <a:rPr lang="ru-RU" sz="2000" dirty="0" smtClean="0"/>
              <a:t>Але </a:t>
            </a:r>
            <a:r>
              <a:rPr lang="ru-RU" sz="2000" dirty="0" err="1" smtClean="0"/>
              <a:t>комахи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відлітають</a:t>
            </a:r>
            <a:r>
              <a:rPr lang="ru-RU" sz="2000" dirty="0" smtClean="0"/>
              <a:t>, тому </a:t>
            </a:r>
            <a:r>
              <a:rPr lang="ru-RU" sz="2000" dirty="0" err="1" smtClean="0"/>
              <a:t>що</a:t>
            </a:r>
            <a:r>
              <a:rPr lang="ru-RU" sz="2000" dirty="0" smtClean="0"/>
              <a:t> </a:t>
            </a:r>
            <a:r>
              <a:rPr lang="ru-RU" sz="2000" dirty="0" err="1" smtClean="0"/>
              <a:t>почався</a:t>
            </a:r>
            <a:r>
              <a:rPr lang="ru-RU" sz="2000" dirty="0" smtClean="0"/>
              <a:t> </a:t>
            </a:r>
            <a:r>
              <a:rPr lang="ru-RU" sz="2000" dirty="0" err="1" smtClean="0"/>
              <a:t>дощ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Спочатку</a:t>
            </a:r>
            <a:r>
              <a:rPr lang="ru-RU" sz="2000" dirty="0" smtClean="0"/>
              <a:t>  тихо: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t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t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t</a:t>
            </a:r>
            <a:r>
              <a:rPr lang="ru-RU" sz="2000" b="1" dirty="0" smtClean="0">
                <a:solidFill>
                  <a:srgbClr val="00B050"/>
                </a:solidFill>
              </a:rPr>
              <a:t>]. </a:t>
            </a:r>
          </a:p>
          <a:p>
            <a:r>
              <a:rPr lang="ru-RU" sz="2000" dirty="0" err="1" smtClean="0"/>
              <a:t>Потім</a:t>
            </a:r>
            <a:r>
              <a:rPr lang="ru-RU" sz="2000" dirty="0" smtClean="0"/>
              <a:t> </a:t>
            </a:r>
            <a:r>
              <a:rPr lang="ru-RU" sz="2000" dirty="0" err="1" smtClean="0"/>
              <a:t>голосніше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d</a:t>
            </a:r>
            <a:r>
              <a:rPr lang="ru-RU" sz="2000" b="1" dirty="0" smtClean="0">
                <a:solidFill>
                  <a:srgbClr val="00B050"/>
                </a:solidFill>
              </a:rPr>
              <a:t> -[</a:t>
            </a:r>
            <a:r>
              <a:rPr lang="ru-RU" sz="2000" b="1" dirty="0" err="1" smtClean="0">
                <a:solidFill>
                  <a:srgbClr val="00B050"/>
                </a:solidFill>
              </a:rPr>
              <a:t>d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d</a:t>
            </a:r>
            <a:r>
              <a:rPr lang="ru-RU" sz="2000" b="1" dirty="0" smtClean="0">
                <a:solidFill>
                  <a:srgbClr val="00B050"/>
                </a:solidFill>
              </a:rPr>
              <a:t>],</a:t>
            </a:r>
            <a:r>
              <a:rPr lang="ru-RU" sz="2000" dirty="0" smtClean="0"/>
              <a:t> </a:t>
            </a:r>
          </a:p>
          <a:p>
            <a:r>
              <a:rPr lang="ru-RU" sz="2000" dirty="0" err="1" smtClean="0"/>
              <a:t>Потім</a:t>
            </a:r>
            <a:r>
              <a:rPr lang="ru-RU" sz="2000" dirty="0" smtClean="0"/>
              <a:t> </a:t>
            </a:r>
            <a:r>
              <a:rPr lang="ru-RU" sz="2000" dirty="0" err="1" smtClean="0"/>
              <a:t>ще</a:t>
            </a:r>
            <a:r>
              <a:rPr lang="ru-RU" sz="2000" dirty="0" smtClean="0"/>
              <a:t> </a:t>
            </a:r>
            <a:r>
              <a:rPr lang="ru-RU" sz="2000" dirty="0" err="1" smtClean="0"/>
              <a:t>голосніше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n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n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n</a:t>
            </a:r>
            <a:r>
              <a:rPr lang="ru-RU" sz="2000" b="1" dirty="0" smtClean="0">
                <a:solidFill>
                  <a:srgbClr val="00B050"/>
                </a:solidFill>
              </a:rPr>
              <a:t>],</a:t>
            </a:r>
            <a:r>
              <a:rPr lang="ru-RU" sz="2000" dirty="0" smtClean="0"/>
              <a:t> </a:t>
            </a:r>
          </a:p>
          <a:p>
            <a:r>
              <a:rPr lang="ru-RU" sz="2000" dirty="0" smtClean="0"/>
              <a:t>І ось </a:t>
            </a:r>
            <a:r>
              <a:rPr lang="ru-RU" sz="2000" dirty="0" err="1" smtClean="0"/>
              <a:t>вже</a:t>
            </a:r>
            <a:r>
              <a:rPr lang="ru-RU" sz="2000" dirty="0" smtClean="0"/>
              <a:t> </a:t>
            </a:r>
            <a:r>
              <a:rPr lang="ru-RU" sz="2000" dirty="0" err="1" smtClean="0"/>
              <a:t>зовсім</a:t>
            </a:r>
            <a:r>
              <a:rPr lang="ru-RU" sz="2000" dirty="0" smtClean="0"/>
              <a:t> </a:t>
            </a:r>
            <a:r>
              <a:rPr lang="ru-RU" sz="2000" dirty="0" err="1" smtClean="0"/>
              <a:t>дзвінко</a:t>
            </a: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l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l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l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  <a:r>
              <a:rPr lang="ru-RU" sz="2000" dirty="0" smtClean="0"/>
              <a:t> </a:t>
            </a:r>
          </a:p>
          <a:p>
            <a:r>
              <a:rPr lang="ru-RU" sz="2000" dirty="0" err="1" smtClean="0"/>
              <a:t>Тім</a:t>
            </a:r>
            <a:r>
              <a:rPr lang="ru-RU" sz="2000" dirty="0" smtClean="0"/>
              <a:t> </a:t>
            </a:r>
            <a:r>
              <a:rPr lang="ru-RU" sz="2000" dirty="0" err="1" smtClean="0"/>
              <a:t>біжить</a:t>
            </a:r>
            <a:r>
              <a:rPr lang="ru-RU" sz="2000" dirty="0" smtClean="0"/>
              <a:t> до </a:t>
            </a:r>
            <a:r>
              <a:rPr lang="ru-RU" sz="2000" dirty="0" err="1" smtClean="0"/>
              <a:t>своєї</a:t>
            </a:r>
            <a:r>
              <a:rPr lang="ru-RU" sz="2000" dirty="0" smtClean="0"/>
              <a:t> </a:t>
            </a:r>
            <a:r>
              <a:rPr lang="ru-RU" sz="2000" dirty="0" err="1" smtClean="0"/>
              <a:t>хатинки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гріє</a:t>
            </a:r>
            <a:r>
              <a:rPr lang="ru-RU" sz="2000" dirty="0" smtClean="0"/>
              <a:t> </a:t>
            </a:r>
            <a:r>
              <a:rPr lang="ru-RU" sz="2000" dirty="0" err="1" smtClean="0"/>
              <a:t>замерзлі</a:t>
            </a:r>
            <a:r>
              <a:rPr lang="ru-RU" sz="2000" dirty="0" smtClean="0"/>
              <a:t> лапки: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h</a:t>
            </a:r>
            <a:r>
              <a:rPr lang="ru-RU" sz="2000" b="1" dirty="0" smtClean="0">
                <a:solidFill>
                  <a:srgbClr val="00B050"/>
                </a:solidFill>
              </a:rPr>
              <a:t>] -[</a:t>
            </a:r>
            <a:r>
              <a:rPr lang="ru-RU" sz="2000" b="1" dirty="0" err="1" smtClean="0">
                <a:solidFill>
                  <a:srgbClr val="00B050"/>
                </a:solidFill>
              </a:rPr>
              <a:t>h</a:t>
            </a:r>
            <a:r>
              <a:rPr lang="ru-RU" sz="2000" b="1" dirty="0" smtClean="0">
                <a:solidFill>
                  <a:srgbClr val="00B050"/>
                </a:solidFill>
              </a:rPr>
              <a:t>] -[</a:t>
            </a:r>
            <a:r>
              <a:rPr lang="ru-RU" sz="2000" b="1" dirty="0" err="1" smtClean="0">
                <a:solidFill>
                  <a:srgbClr val="00B050"/>
                </a:solidFill>
              </a:rPr>
              <a:t>h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  <a:r>
              <a:rPr lang="ru-RU" sz="2000" dirty="0" smtClean="0"/>
              <a:t> </a:t>
            </a:r>
          </a:p>
          <a:p>
            <a:r>
              <a:rPr lang="ru-RU" sz="2000" dirty="0" smtClean="0"/>
              <a:t>Кенгуру </a:t>
            </a:r>
            <a:r>
              <a:rPr lang="ru-RU" sz="2000" dirty="0" err="1" smtClean="0"/>
              <a:t>зігрівся</a:t>
            </a:r>
            <a:r>
              <a:rPr lang="ru-RU" sz="2000" dirty="0" smtClean="0"/>
              <a:t> та задув </a:t>
            </a:r>
            <a:r>
              <a:rPr lang="ru-RU" sz="2000" dirty="0" err="1" smtClean="0"/>
              <a:t>свічку</a:t>
            </a:r>
            <a:r>
              <a:rPr lang="ru-RU" sz="2000" dirty="0" smtClean="0"/>
              <a:t>: </a:t>
            </a:r>
            <a:r>
              <a:rPr lang="ru-RU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f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f</a:t>
            </a:r>
            <a:r>
              <a:rPr lang="ru-RU" sz="2000" b="1" dirty="0" smtClean="0">
                <a:solidFill>
                  <a:srgbClr val="00B050"/>
                </a:solidFill>
              </a:rPr>
              <a:t>]-[</a:t>
            </a:r>
            <a:r>
              <a:rPr lang="ru-RU" sz="2000" b="1" dirty="0" err="1" smtClean="0">
                <a:solidFill>
                  <a:srgbClr val="00B050"/>
                </a:solidFill>
              </a:rPr>
              <a:t>f</a:t>
            </a:r>
            <a:r>
              <a:rPr lang="ru-RU" sz="2000" b="1" dirty="0" smtClean="0">
                <a:solidFill>
                  <a:srgbClr val="00B050"/>
                </a:solidFill>
              </a:rPr>
              <a:t>].</a:t>
            </a:r>
            <a:r>
              <a:rPr lang="ru-RU" sz="2000" dirty="0" smtClean="0"/>
              <a:t> </a:t>
            </a:r>
          </a:p>
          <a:p>
            <a:r>
              <a:rPr lang="uk-UA" sz="2000" dirty="0" smtClean="0"/>
              <a:t>На вулиці закінчився дощ, вийшло сонечко, Тім посміхнувся і весело підстрибнув: </a:t>
            </a:r>
            <a:r>
              <a:rPr lang="en-US" sz="2000" b="1" dirty="0" smtClean="0">
                <a:solidFill>
                  <a:srgbClr val="00B050"/>
                </a:solidFill>
              </a:rPr>
              <a:t>[</a:t>
            </a:r>
            <a:r>
              <a:rPr lang="ru-RU" sz="2000" b="1" dirty="0" err="1" smtClean="0">
                <a:solidFill>
                  <a:srgbClr val="00B050"/>
                </a:solidFill>
              </a:rPr>
              <a:t>лр</a:t>
            </a:r>
            <a:r>
              <a:rPr lang="en-US" sz="2000" b="1" dirty="0" smtClean="0">
                <a:solidFill>
                  <a:srgbClr val="00B050"/>
                </a:solidFill>
              </a:rPr>
              <a:t>]-[</a:t>
            </a:r>
            <a:r>
              <a:rPr lang="uk-UA" sz="2000" b="1" dirty="0" err="1" smtClean="0">
                <a:solidFill>
                  <a:srgbClr val="00B050"/>
                </a:solidFill>
              </a:rPr>
              <a:t>лр</a:t>
            </a:r>
            <a:r>
              <a:rPr lang="en-US" sz="2000" b="1" dirty="0" smtClean="0">
                <a:solidFill>
                  <a:srgbClr val="00B050"/>
                </a:solidFill>
              </a:rPr>
              <a:t>]–[</a:t>
            </a:r>
            <a:r>
              <a:rPr lang="uk-UA" sz="2000" b="1" dirty="0" err="1" smtClean="0">
                <a:solidFill>
                  <a:srgbClr val="00B050"/>
                </a:solidFill>
              </a:rPr>
              <a:t>лр</a:t>
            </a:r>
            <a:r>
              <a:rPr lang="en-US" sz="2000" b="1" dirty="0" smtClean="0">
                <a:solidFill>
                  <a:srgbClr val="00B050"/>
                </a:solidFill>
              </a:rPr>
              <a:t>]</a:t>
            </a:r>
            <a:endParaRPr lang="ru-RU" sz="2000" b="1" dirty="0" smtClean="0">
              <a:solidFill>
                <a:srgbClr val="00B050"/>
              </a:solidFill>
            </a:endParaRPr>
          </a:p>
          <a:p>
            <a:r>
              <a:rPr lang="ru-RU" sz="2000" dirty="0" smtClean="0"/>
              <a:t>                                        </a:t>
            </a:r>
          </a:p>
          <a:p>
            <a:r>
              <a:rPr lang="ru-RU" sz="2000" dirty="0" smtClean="0"/>
              <a:t>                                                  </a:t>
            </a:r>
            <a:r>
              <a:rPr lang="ru-RU" sz="2000" b="1" dirty="0" err="1" smtClean="0"/>
              <a:t>Very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good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children</a:t>
            </a:r>
            <a:r>
              <a:rPr lang="ru-RU" sz="2000" b="1" dirty="0" smtClean="0"/>
              <a:t>! </a:t>
            </a:r>
          </a:p>
          <a:p>
            <a:pPr algn="ctr"/>
            <a:endParaRPr lang="uk-UA" sz="2800" b="1" dirty="0" smtClean="0">
              <a:solidFill>
                <a:srgbClr val="00B050"/>
              </a:solidFill>
            </a:endParaRPr>
          </a:p>
          <a:p>
            <a:pPr algn="ctr"/>
            <a:endParaRPr lang="uk-UA" sz="2800" b="1" dirty="0" smtClean="0">
              <a:solidFill>
                <a:srgbClr val="00B050"/>
              </a:solidFill>
            </a:endParaRPr>
          </a:p>
          <a:p>
            <a:pPr algn="ctr"/>
            <a:endParaRPr lang="uk-UA" sz="2800" b="1" dirty="0" smtClean="0">
              <a:solidFill>
                <a:srgbClr val="00B050"/>
              </a:solidFill>
            </a:endParaRPr>
          </a:p>
          <a:p>
            <a:pPr algn="ctr"/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 descr="images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768" y="2285992"/>
            <a:ext cx="1839502" cy="241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6350615" y="999706"/>
            <a:ext cx="2579103" cy="2286417"/>
            <a:chOff x="4929177" y="819009"/>
            <a:chExt cx="3868044" cy="2447654"/>
          </a:xfrm>
        </p:grpSpPr>
        <p:sp>
          <p:nvSpPr>
            <p:cNvPr id="3" name="Прямоугольник 2"/>
            <p:cNvSpPr/>
            <p:nvPr/>
          </p:nvSpPr>
          <p:spPr bwMode="auto">
            <a:xfrm>
              <a:off x="4929177" y="819009"/>
              <a:ext cx="3868044" cy="244765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uk-UA" sz="2300" dirty="0" smtClean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pic>
          <p:nvPicPr>
            <p:cNvPr id="4" name="Picture 10" descr="http://sport-fishing.at.ua/photo_som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4611" y="939762"/>
              <a:ext cx="1782814" cy="13371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2" descr="http://rybalka.if.ua/wp-content/uploads/2013/08/chuka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8134" y="1697058"/>
              <a:ext cx="2016332" cy="12602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6143637" y="3874583"/>
            <a:ext cx="2571768" cy="1911871"/>
            <a:chOff x="4963403" y="3717032"/>
            <a:chExt cx="3868044" cy="2658780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4963403" y="3717032"/>
              <a:ext cx="3868044" cy="265878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uk-UA" sz="2300" dirty="0" smtClean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pic>
          <p:nvPicPr>
            <p:cNvPr id="8" name="Picture 14" descr="http://www.likar.info/pictures_ckfinder/images/89485248_osa_2%281%29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14611" y="3859539"/>
              <a:ext cx="2084932" cy="16118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6" descr="http://daypic.ru/pars/20120320/20120320_5323/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8133" y="4781866"/>
              <a:ext cx="1996827" cy="14293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http://upload.wikimedia.org/wikipedia/commons/a/a8/Nosoroh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572" r="19461" b="6131"/>
          <a:stretch/>
        </p:blipFill>
        <p:spPr bwMode="auto">
          <a:xfrm>
            <a:off x="3773138" y="1022378"/>
            <a:ext cx="1597724" cy="817280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1.bp.blogspot.com/-3Xkc97fgPa4/UeRQS9yFETI/AAAAAAAAAK4/hK6stq6A7YA/s1600/%D0%BA%D0%B0%D1%80%D0%BF5+%281+%D0%B8%D0%B7+1%2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2069" b="42985"/>
          <a:stretch/>
        </p:blipFill>
        <p:spPr bwMode="auto">
          <a:xfrm>
            <a:off x="3773139" y="2158151"/>
            <a:ext cx="1597724" cy="982817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www.gandex.ru/upl/oboi/gandex.ru-26_9306_perya-pavlin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871" y="3447282"/>
            <a:ext cx="1593992" cy="1050104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la-murmur.ru/wp-content/uploads/2013/02/chem-kormit-kormyashhuyu-koshku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871" y="4856081"/>
            <a:ext cx="1593991" cy="1093199"/>
          </a:xfrm>
          <a:prstGeom prst="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 стрелкой 13"/>
          <p:cNvCxnSpPr/>
          <p:nvPr/>
        </p:nvCxnSpPr>
        <p:spPr>
          <a:xfrm>
            <a:off x="5370862" y="1839658"/>
            <a:ext cx="1505394" cy="2034925"/>
          </a:xfrm>
          <a:prstGeom prst="straightConnector1">
            <a:avLst/>
          </a:prstGeom>
          <a:ln w="381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298179" y="1340768"/>
            <a:ext cx="1127704" cy="1536866"/>
          </a:xfrm>
          <a:prstGeom prst="straightConnector1">
            <a:avLst/>
          </a:prstGeom>
          <a:ln w="381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2" idx="1"/>
          </p:cNvCxnSpPr>
          <p:nvPr/>
        </p:nvCxnSpPr>
        <p:spPr>
          <a:xfrm flipH="1" flipV="1">
            <a:off x="2996515" y="1839659"/>
            <a:ext cx="780356" cy="2132675"/>
          </a:xfrm>
          <a:prstGeom prst="straightConnector1">
            <a:avLst/>
          </a:prstGeom>
          <a:ln w="381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13" idx="1"/>
          </p:cNvCxnSpPr>
          <p:nvPr/>
        </p:nvCxnSpPr>
        <p:spPr>
          <a:xfrm>
            <a:off x="2956253" y="4568411"/>
            <a:ext cx="820618" cy="834270"/>
          </a:xfrm>
          <a:prstGeom prst="straightConnector1">
            <a:avLst/>
          </a:prstGeom>
          <a:ln w="381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285720" y="1000108"/>
            <a:ext cx="2660631" cy="1857388"/>
            <a:chOff x="107504" y="621305"/>
            <a:chExt cx="4892199" cy="3095727"/>
          </a:xfrm>
        </p:grpSpPr>
        <p:sp>
          <p:nvSpPr>
            <p:cNvPr id="19" name="Прямоугольник 18"/>
            <p:cNvSpPr/>
            <p:nvPr/>
          </p:nvSpPr>
          <p:spPr bwMode="auto">
            <a:xfrm>
              <a:off x="107504" y="621305"/>
              <a:ext cx="4892199" cy="3095727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uk-UA" sz="2300" dirty="0" smtClean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pic>
          <p:nvPicPr>
            <p:cNvPr id="20" name="Picture 2" descr="http://www.naturelight.ru/photo/2011-10-31/44469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64704"/>
              <a:ext cx="2554153" cy="191561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8" descr="http://www.max-foto.info/sites/default/files/photos/lastochka_poet_3644.jpg?129154593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7648" y="1722511"/>
              <a:ext cx="2670376" cy="186636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Группа 21"/>
          <p:cNvGrpSpPr/>
          <p:nvPr/>
        </p:nvGrpSpPr>
        <p:grpSpPr>
          <a:xfrm>
            <a:off x="357158" y="3643314"/>
            <a:ext cx="2786082" cy="2006978"/>
            <a:chOff x="238312" y="3404266"/>
            <a:chExt cx="4806667" cy="3337101"/>
          </a:xfrm>
        </p:grpSpPr>
        <p:sp>
          <p:nvSpPr>
            <p:cNvPr id="23" name="Прямоугольник 22"/>
            <p:cNvSpPr/>
            <p:nvPr/>
          </p:nvSpPr>
          <p:spPr bwMode="auto">
            <a:xfrm>
              <a:off x="238312" y="3404266"/>
              <a:ext cx="4806667" cy="3337101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uk-UA" sz="2300" dirty="0" smtClean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pic>
          <p:nvPicPr>
            <p:cNvPr id="24" name="Picture 4" descr="http://cdrrhq.ru/animals/img/squirrel2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02482" y="3619603"/>
              <a:ext cx="2636272" cy="19865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http://vospitatel.com.ua/images/krot5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4" y="4695849"/>
              <a:ext cx="2427600" cy="18207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/>
          <p:cNvSpPr txBox="1"/>
          <p:nvPr/>
        </p:nvSpPr>
        <p:spPr>
          <a:xfrm>
            <a:off x="642910" y="357166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cs typeface="Narkisim" pitchFamily="34" charset="-79"/>
              </a:rPr>
              <a:t>П</a:t>
            </a:r>
            <a:r>
              <a:rPr lang="uk-UA" sz="3200" b="1" dirty="0" smtClean="0">
                <a:solidFill>
                  <a:srgbClr val="C00000"/>
                </a:solidFill>
                <a:cs typeface="Narkisim" pitchFamily="34" charset="-79"/>
              </a:rPr>
              <a:t>тахи</a:t>
            </a:r>
            <a:endParaRPr lang="ru-RU" sz="3200" b="1" dirty="0">
              <a:solidFill>
                <a:srgbClr val="C00000"/>
              </a:solidFill>
              <a:cs typeface="Narkisim" pitchFamily="34" charset="-79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00826" y="357166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C00000"/>
                </a:solidFill>
                <a:cs typeface="Narkisim" pitchFamily="34" charset="-79"/>
              </a:rPr>
              <a:t>Риби</a:t>
            </a:r>
            <a:endParaRPr lang="ru-RU" sz="3200" b="1" dirty="0">
              <a:solidFill>
                <a:srgbClr val="C00000"/>
              </a:solidFill>
              <a:cs typeface="Narkisim" pitchFamily="34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72264" y="5715016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C00000"/>
                </a:solidFill>
                <a:cs typeface="Narkisim" pitchFamily="34" charset="-79"/>
              </a:rPr>
              <a:t>Комахи</a:t>
            </a:r>
            <a:endParaRPr lang="ru-RU" sz="3200" b="1" dirty="0">
              <a:solidFill>
                <a:srgbClr val="C00000"/>
              </a:solidFill>
              <a:cs typeface="Narkisim" pitchFamily="34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4348" y="5715016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cs typeface="Narkisim" pitchFamily="34" charset="-79"/>
              </a:rPr>
              <a:t>З</a:t>
            </a:r>
            <a:r>
              <a:rPr lang="uk-UA" sz="3200" b="1" dirty="0" smtClean="0">
                <a:solidFill>
                  <a:srgbClr val="C00000"/>
                </a:solidFill>
                <a:cs typeface="Narkisim" pitchFamily="34" charset="-79"/>
              </a:rPr>
              <a:t>вірі</a:t>
            </a:r>
            <a:endParaRPr lang="ru-RU" sz="3200" b="1" dirty="0">
              <a:solidFill>
                <a:srgbClr val="C00000"/>
              </a:solidFill>
              <a:cs typeface="Narkisim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8596" y="142852"/>
            <a:ext cx="835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00B050"/>
                </a:solidFill>
                <a:latin typeface="Arial Black" pitchFamily="34" charset="0"/>
              </a:rPr>
              <a:t>Назв</a:t>
            </a:r>
            <a:r>
              <a:rPr lang="uk-UA" dirty="0" err="1" smtClean="0">
                <a:solidFill>
                  <a:srgbClr val="00B050"/>
                </a:solidFill>
                <a:latin typeface="Arial Black" pitchFamily="34" charset="0"/>
              </a:rPr>
              <a:t>іть</a:t>
            </a:r>
            <a:r>
              <a:rPr lang="uk-UA" dirty="0" smtClean="0">
                <a:solidFill>
                  <a:srgbClr val="00B050"/>
                </a:solidFill>
                <a:latin typeface="Arial Black" pitchFamily="34" charset="0"/>
              </a:rPr>
              <a:t>  групи тварин , зображених на малюнках</a:t>
            </a:r>
            <a:endParaRPr lang="ru-RU" dirty="0">
              <a:solidFill>
                <a:srgbClr val="00B05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epositphotos_44314337-stock-illustration-kangaroo-carto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1378915" cy="1870862"/>
          </a:xfrm>
          <a:prstGeom prst="rect">
            <a:avLst/>
          </a:prstGeom>
        </p:spPr>
      </p:pic>
      <p:pic>
        <p:nvPicPr>
          <p:cNvPr id="19458" name="Picture 2" descr="Картинки по запросу скачать картинки гризун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429132"/>
            <a:ext cx="2571766" cy="1928826"/>
          </a:xfrm>
          <a:prstGeom prst="rect">
            <a:avLst/>
          </a:prstGeom>
          <a:noFill/>
        </p:spPr>
      </p:pic>
      <p:pic>
        <p:nvPicPr>
          <p:cNvPr id="19460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2000240"/>
            <a:ext cx="1755439" cy="2143116"/>
          </a:xfrm>
          <a:prstGeom prst="rect">
            <a:avLst/>
          </a:prstGeom>
          <a:noFill/>
        </p:spPr>
      </p:pic>
      <p:pic>
        <p:nvPicPr>
          <p:cNvPr id="8" name="Picture 12" descr="http://openspacelands.com/data_images/out/2/2240834-zaya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4500570"/>
            <a:ext cx="2606580" cy="1832061"/>
          </a:xfrm>
          <a:prstGeom prst="rect">
            <a:avLst/>
          </a:prstGeom>
          <a:noFill/>
          <a:ln w="38100"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Рисунок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6" y="2428868"/>
            <a:ext cx="2463246" cy="1714512"/>
          </a:xfrm>
          <a:prstGeom prst="rect">
            <a:avLst/>
          </a:prstGeom>
        </p:spPr>
      </p:pic>
      <p:pic>
        <p:nvPicPr>
          <p:cNvPr id="10" name="Picture 10" descr="http://slavyanskaya-kultura.ru/images/11%2888%2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285728"/>
            <a:ext cx="2520280" cy="1832059"/>
          </a:xfrm>
          <a:prstGeom prst="rect">
            <a:avLst/>
          </a:prstGeom>
          <a:noFill/>
          <a:ln w="38100"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givotnie.com/wp-content/uploads/2011/04/lisa_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4500570"/>
            <a:ext cx="2520280" cy="1792460"/>
          </a:xfrm>
          <a:prstGeom prst="rect">
            <a:avLst/>
          </a:prstGeom>
          <a:noFill/>
          <a:ln w="38100">
            <a:solidFill>
              <a:schemeClr val="accent4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440800_slon_nebo_savanna_trava_1680x1050_www.Gde-Fon.com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00430" y="2571744"/>
            <a:ext cx="2285984" cy="14287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00826" y="642918"/>
            <a:ext cx="23574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Звірі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positphotos_37414265-stock-illustration-kangaroo-carto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000108"/>
            <a:ext cx="1807124" cy="1785926"/>
          </a:xfrm>
          <a:prstGeom prst="rect">
            <a:avLst/>
          </a:prstGeom>
        </p:spPr>
      </p:pic>
      <p:pic>
        <p:nvPicPr>
          <p:cNvPr id="21506" name="Picture 2" descr="Картинки по запросу скачать картинку серого журавл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142984"/>
            <a:ext cx="1585979" cy="1643074"/>
          </a:xfrm>
          <a:prstGeom prst="rect">
            <a:avLst/>
          </a:prstGeom>
          <a:noFill/>
        </p:spPr>
      </p:pic>
      <p:pic>
        <p:nvPicPr>
          <p:cNvPr id="5" name="Рисунок 4" descr="kartinki24_birds_75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071546"/>
            <a:ext cx="3214710" cy="2411033"/>
          </a:xfrm>
          <a:prstGeom prst="rect">
            <a:avLst/>
          </a:prstGeom>
        </p:spPr>
      </p:pic>
      <p:pic>
        <p:nvPicPr>
          <p:cNvPr id="21510" name="Picture 6" descr="Похожее изображени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3714752"/>
            <a:ext cx="1847850" cy="2466975"/>
          </a:xfrm>
          <a:prstGeom prst="rect">
            <a:avLst/>
          </a:prstGeom>
          <a:noFill/>
        </p:spPr>
      </p:pic>
      <p:pic>
        <p:nvPicPr>
          <p:cNvPr id="21512" name="Picture 8" descr="Картинки по запросу скачать картинку скворц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4643446"/>
            <a:ext cx="1928826" cy="1928827"/>
          </a:xfrm>
          <a:prstGeom prst="rect">
            <a:avLst/>
          </a:prstGeom>
          <a:noFill/>
        </p:spPr>
      </p:pic>
      <p:pic>
        <p:nvPicPr>
          <p:cNvPr id="9" name="Рисунок 8" descr="flamingo-pticy-zhivotnye-1543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928934"/>
            <a:ext cx="2514586" cy="15716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14480" y="214290"/>
            <a:ext cx="5143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Птахи</a:t>
            </a:r>
            <a:r>
              <a:rPr lang="uk-UA" sz="3600" b="1" dirty="0" smtClean="0">
                <a:solidFill>
                  <a:srgbClr val="C00000"/>
                </a:solidFill>
              </a:rPr>
              <a:t>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2928934"/>
            <a:ext cx="1905013" cy="1428760"/>
          </a:xfrm>
          <a:prstGeom prst="rect">
            <a:avLst/>
          </a:prstGeom>
          <a:noFill/>
        </p:spPr>
      </p:pic>
      <p:pic>
        <p:nvPicPr>
          <p:cNvPr id="6148" name="Picture 4" descr="Картинки по запросу скачать картинку дрофа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43372" y="4500570"/>
            <a:ext cx="1785950" cy="17859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positphotos_44314305-stock-illustration-kangaroo-carto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1872691" cy="1737360"/>
          </a:xfrm>
          <a:prstGeom prst="rect">
            <a:avLst/>
          </a:prstGeom>
        </p:spPr>
      </p:pic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3429000"/>
            <a:ext cx="2466975" cy="1847850"/>
          </a:xfrm>
          <a:prstGeom prst="rect">
            <a:avLst/>
          </a:prstGeom>
        </p:spPr>
      </p:pic>
      <p:pic>
        <p:nvPicPr>
          <p:cNvPr id="5" name="Рисунок 4" descr="загружен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571480"/>
            <a:ext cx="2733675" cy="1666875"/>
          </a:xfrm>
          <a:prstGeom prst="rect">
            <a:avLst/>
          </a:prstGeom>
        </p:spPr>
      </p:pic>
      <p:pic>
        <p:nvPicPr>
          <p:cNvPr id="6" name="Рисунок 5" descr="78178513_large_Insect_1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2643182"/>
            <a:ext cx="1910720" cy="2835655"/>
          </a:xfrm>
          <a:prstGeom prst="rect">
            <a:avLst/>
          </a:prstGeom>
        </p:spPr>
      </p:pic>
      <p:pic>
        <p:nvPicPr>
          <p:cNvPr id="7" name="Рисунок 6" descr="images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4643446"/>
            <a:ext cx="2466975" cy="1857375"/>
          </a:xfrm>
          <a:prstGeom prst="rect">
            <a:avLst/>
          </a:prstGeom>
        </p:spPr>
      </p:pic>
      <p:pic>
        <p:nvPicPr>
          <p:cNvPr id="8" name="Рисунок 7" descr="koty-lvy-zakat-zhivotnye-13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00298" y="2000240"/>
            <a:ext cx="3314691" cy="20716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43174" y="357166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Комахи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85728"/>
            <a:ext cx="7429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Риби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depositphotos_37414265-stock-illustration-kangaroo-carto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142852"/>
            <a:ext cx="2385412" cy="2357430"/>
          </a:xfrm>
          <a:prstGeom prst="rect">
            <a:avLst/>
          </a:prstGeom>
        </p:spPr>
      </p:pic>
      <p:pic>
        <p:nvPicPr>
          <p:cNvPr id="5" name="Рисунок 4" descr="Рисунок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28"/>
            <a:ext cx="1979885" cy="1570127"/>
          </a:xfrm>
          <a:prstGeom prst="rect">
            <a:avLst/>
          </a:prstGeom>
        </p:spPr>
      </p:pic>
      <p:pic>
        <p:nvPicPr>
          <p:cNvPr id="6" name="Picture 2" descr="C:\Users\dell\Pictures\174b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500438"/>
            <a:ext cx="2607053" cy="1659034"/>
          </a:xfrm>
          <a:prstGeom prst="rect">
            <a:avLst/>
          </a:prstGeom>
          <a:noFill/>
        </p:spPr>
      </p:pic>
      <p:pic>
        <p:nvPicPr>
          <p:cNvPr id="7" name="Picture 2" descr="C:\Users\dell\Pictures\photo_soma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143248"/>
            <a:ext cx="2500362" cy="1818445"/>
          </a:xfrm>
          <a:prstGeom prst="rect">
            <a:avLst/>
          </a:prstGeom>
          <a:noFill/>
        </p:spPr>
      </p:pic>
      <p:pic>
        <p:nvPicPr>
          <p:cNvPr id="8" name="Рисунок 7" descr="hqdefaul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1000108"/>
            <a:ext cx="2762253" cy="2071690"/>
          </a:xfrm>
          <a:prstGeom prst="rect">
            <a:avLst/>
          </a:prstGeom>
        </p:spPr>
      </p:pic>
      <p:pic>
        <p:nvPicPr>
          <p:cNvPr id="9" name="Рисунок 8" descr="images (5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2844" y="1928802"/>
            <a:ext cx="2857500" cy="1600200"/>
          </a:xfrm>
          <a:prstGeom prst="rect">
            <a:avLst/>
          </a:prstGeom>
        </p:spPr>
      </p:pic>
      <p:pic>
        <p:nvPicPr>
          <p:cNvPr id="5122" name="Picture 2" descr="http://fishingwiki.ru/images/e/e6/%D0%9A%D1%80%D0%B0%D1%81%D0%B0%D0%B2%D0%B5%D1%86_%D1%81%D1%83%D0%B4%D0%B0%D0%B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3786190"/>
            <a:ext cx="2571768" cy="171593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olnovahskiy_rayon_ger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40" y="4000504"/>
            <a:ext cx="1857388" cy="21172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8501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i="1" dirty="0" err="1" smtClean="0">
                <a:solidFill>
                  <a:srgbClr val="00B050"/>
                </a:solidFill>
                <a:latin typeface="Arial Black" pitchFamily="34" charset="0"/>
                <a:cs typeface="Arabic Typesetting" pitchFamily="66" charset="-78"/>
              </a:rPr>
              <a:t>Великоанадольский</a:t>
            </a:r>
            <a:r>
              <a:rPr lang="uk-UA" sz="3200" i="1" dirty="0" smtClean="0">
                <a:solidFill>
                  <a:srgbClr val="00B050"/>
                </a:solidFill>
                <a:latin typeface="Arial Black" pitchFamily="34" charset="0"/>
                <a:cs typeface="Arabic Typesetting" pitchFamily="66" charset="-78"/>
              </a:rPr>
              <a:t>  ліс</a:t>
            </a:r>
            <a:r>
              <a:rPr lang="ru-RU" sz="3200" dirty="0"/>
              <a:t> </a:t>
            </a:r>
            <a:r>
              <a:rPr lang="ru-RU" sz="3200" dirty="0" smtClean="0">
                <a:solidFill>
                  <a:srgbClr val="00B050"/>
                </a:solidFill>
              </a:rPr>
              <a:t>-</a:t>
            </a:r>
            <a:r>
              <a:rPr lang="ru-RU" sz="3200" dirty="0" err="1" smtClean="0">
                <a:solidFill>
                  <a:srgbClr val="00B050"/>
                </a:solidFill>
              </a:rPr>
              <a:t>лісовий</a:t>
            </a:r>
            <a:r>
              <a:rPr lang="ru-RU" sz="3200" dirty="0">
                <a:solidFill>
                  <a:srgbClr val="00B050"/>
                </a:solidFill>
              </a:rPr>
              <a:t> </a:t>
            </a:r>
            <a:r>
              <a:rPr lang="ru-RU" sz="3200" dirty="0" smtClean="0">
                <a:solidFill>
                  <a:srgbClr val="00B050"/>
                </a:solidFill>
              </a:rPr>
              <a:t>заказник</a:t>
            </a:r>
            <a:r>
              <a:rPr lang="ru-RU" sz="3200" dirty="0">
                <a:solidFill>
                  <a:srgbClr val="00B050"/>
                </a:solidFill>
              </a:rPr>
              <a:t> державного </a:t>
            </a:r>
            <a:r>
              <a:rPr lang="ru-RU" sz="3200" dirty="0" err="1">
                <a:solidFill>
                  <a:srgbClr val="00B050"/>
                </a:solidFill>
              </a:rPr>
              <a:t>значення</a:t>
            </a:r>
            <a:endParaRPr lang="ru-RU" sz="3200" i="1" dirty="0">
              <a:solidFill>
                <a:srgbClr val="00B050"/>
              </a:solidFill>
              <a:latin typeface="Arial Black" pitchFamily="34" charset="0"/>
              <a:cs typeface="Arabic Typesetting" pitchFamily="66" charset="-78"/>
            </a:endParaRPr>
          </a:p>
        </p:txBody>
      </p:sp>
      <p:pic>
        <p:nvPicPr>
          <p:cNvPr id="4" name="Рисунок 3" descr="fp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4214818"/>
            <a:ext cx="3429024" cy="1910380"/>
          </a:xfrm>
          <a:prstGeom prst="rect">
            <a:avLst/>
          </a:prstGeom>
        </p:spPr>
      </p:pic>
      <p:pic>
        <p:nvPicPr>
          <p:cNvPr id="5" name="Рисунок 4" descr="forest-park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496" y="3643314"/>
            <a:ext cx="2125280" cy="2500330"/>
          </a:xfrm>
          <a:prstGeom prst="rect">
            <a:avLst/>
          </a:prstGeom>
        </p:spPr>
      </p:pic>
      <p:pic>
        <p:nvPicPr>
          <p:cNvPr id="6" name="Рисунок 5" descr="fp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00694" y="1500174"/>
            <a:ext cx="2500330" cy="1666887"/>
          </a:xfrm>
          <a:prstGeom prst="rect">
            <a:avLst/>
          </a:prstGeom>
        </p:spPr>
      </p:pic>
      <p:pic>
        <p:nvPicPr>
          <p:cNvPr id="2050" name="Picture 2" descr="Фон Графф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1428736"/>
            <a:ext cx="1571636" cy="255808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928794" y="1928802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C00000"/>
                </a:solidFill>
              </a:rPr>
              <a:t>Віктор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Єгорович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Графф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2" name="penie-ptic-bez-nazvaniy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4357686" y="27146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4355f36ebf65fe3eee4289abd3f336-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214422"/>
            <a:ext cx="3598286" cy="3714776"/>
          </a:xfrm>
          <a:prstGeom prst="rect">
            <a:avLst/>
          </a:prstGeom>
        </p:spPr>
      </p:pic>
      <p:pic>
        <p:nvPicPr>
          <p:cNvPr id="10" name="Рисунок 9" descr="sadsmi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285860"/>
            <a:ext cx="3809524" cy="38095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75009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Dear children! </a:t>
            </a:r>
          </a:p>
          <a:p>
            <a:endParaRPr lang="en-US" sz="4000" b="1" dirty="0" smtClean="0"/>
          </a:p>
          <a:p>
            <a:r>
              <a:rPr lang="en-US" sz="4000" dirty="0" smtClean="0"/>
              <a:t>You know animals of your native land. I wish you be happy, clever and read a lot. </a:t>
            </a:r>
          </a:p>
          <a:p>
            <a:endParaRPr lang="en-US" sz="4000" b="1" dirty="0" smtClean="0"/>
          </a:p>
          <a:p>
            <a:r>
              <a:rPr lang="en-US" sz="4000" b="1" dirty="0" smtClean="0">
                <a:solidFill>
                  <a:srgbClr val="00B050"/>
                </a:solidFill>
              </a:rPr>
              <a:t>Good-bye!</a:t>
            </a:r>
            <a:endParaRPr lang="ru-RU" sz="4000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 descr="depositphotos_44314305-stock-illustration-kangaroo-carto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3500438"/>
            <a:ext cx="3080097" cy="28575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759</TotalTime>
  <Words>115</Words>
  <Application>Microsoft Office PowerPoint</Application>
  <PresentationFormat>Экран (4:3)</PresentationFormat>
  <Paragraphs>47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Дикі   тварини рідного   краю</vt:lpstr>
      <vt:lpstr>hELLO,  children!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Дикі тварини рідного краю</dc:title>
  <dc:creator>Наташа</dc:creator>
  <cp:lastModifiedBy>Anya</cp:lastModifiedBy>
  <cp:revision>69</cp:revision>
  <dcterms:created xsi:type="dcterms:W3CDTF">2017-04-05T14:42:54Z</dcterms:created>
  <dcterms:modified xsi:type="dcterms:W3CDTF">2017-10-17T17:59:37Z</dcterms:modified>
</cp:coreProperties>
</file>