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262" r:id="rId4"/>
    <p:sldId id="263" r:id="rId5"/>
    <p:sldId id="257" r:id="rId6"/>
    <p:sldId id="258" r:id="rId7"/>
    <p:sldId id="259" r:id="rId8"/>
    <p:sldId id="260" r:id="rId9"/>
    <p:sldId id="261" r:id="rId10"/>
    <p:sldId id="264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6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7528956-EC59-4DBA-B0E7-EDC843AC76B4}" type="datetimeFigureOut">
              <a:rPr lang="ru-RU" smtClean="0"/>
              <a:t>пн 28.11.22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4A469B3-B675-447C-9E55-CC9635F39E5B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7773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28956-EC59-4DBA-B0E7-EDC843AC76B4}" type="datetimeFigureOut">
              <a:rPr lang="ru-RU" smtClean="0"/>
              <a:t>пн 28.11.22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469B3-B675-447C-9E55-CC9635F39E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6019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28956-EC59-4DBA-B0E7-EDC843AC76B4}" type="datetimeFigureOut">
              <a:rPr lang="ru-RU" smtClean="0"/>
              <a:t>пн 28.11.22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469B3-B675-447C-9E55-CC9635F39E5B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6520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28956-EC59-4DBA-B0E7-EDC843AC76B4}" type="datetimeFigureOut">
              <a:rPr lang="ru-RU" smtClean="0"/>
              <a:t>пн 28.11.22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469B3-B675-447C-9E55-CC9635F39E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022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28956-EC59-4DBA-B0E7-EDC843AC76B4}" type="datetimeFigureOut">
              <a:rPr lang="ru-RU" smtClean="0"/>
              <a:t>пн 28.11.22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469B3-B675-447C-9E55-CC9635F39E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163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28956-EC59-4DBA-B0E7-EDC843AC76B4}" type="datetimeFigureOut">
              <a:rPr lang="ru-RU" smtClean="0"/>
              <a:t>пн 28.11.22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469B3-B675-447C-9E55-CC9635F39E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146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28956-EC59-4DBA-B0E7-EDC843AC76B4}" type="datetimeFigureOut">
              <a:rPr lang="ru-RU" smtClean="0"/>
              <a:t>пн 28.11.22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469B3-B675-447C-9E55-CC9635F39E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292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28956-EC59-4DBA-B0E7-EDC843AC76B4}" type="datetimeFigureOut">
              <a:rPr lang="ru-RU" smtClean="0"/>
              <a:t>пн 28.11.22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469B3-B675-447C-9E55-CC9635F39E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265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28956-EC59-4DBA-B0E7-EDC843AC76B4}" type="datetimeFigureOut">
              <a:rPr lang="ru-RU" smtClean="0"/>
              <a:t>пн 28.11.22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469B3-B675-447C-9E55-CC9635F39E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0469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28956-EC59-4DBA-B0E7-EDC843AC76B4}" type="datetimeFigureOut">
              <a:rPr lang="ru-RU" smtClean="0"/>
              <a:t>пн 28.11.22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469B3-B675-447C-9E55-CC9635F39E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2160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28956-EC59-4DBA-B0E7-EDC843AC76B4}" type="datetimeFigureOut">
              <a:rPr lang="ru-RU" smtClean="0"/>
              <a:t>пн 28.11.22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469B3-B675-447C-9E55-CC9635F39E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4989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AA9D-9363-47F2-882B-2B170721E59B}" type="datetimeFigureOut">
              <a:rPr lang="ru-RU" smtClean="0"/>
              <a:t>пн 28.11.22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3E20D-86E2-4046-9F99-9929F4459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3521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AA9D-9363-47F2-882B-2B170721E59B}" type="datetimeFigureOut">
              <a:rPr lang="ru-RU" smtClean="0"/>
              <a:t>пн 28.11.22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3E20D-86E2-4046-9F99-9929F4459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135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AA9D-9363-47F2-882B-2B170721E59B}" type="datetimeFigureOut">
              <a:rPr lang="ru-RU" smtClean="0"/>
              <a:t>пн 28.11.22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3E20D-86E2-4046-9F99-9929F4459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7878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AA9D-9363-47F2-882B-2B170721E59B}" type="datetimeFigureOut">
              <a:rPr lang="ru-RU" smtClean="0"/>
              <a:t>пн 28.11.22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3E20D-86E2-4046-9F99-9929F4459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73544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AA9D-9363-47F2-882B-2B170721E59B}" type="datetimeFigureOut">
              <a:rPr lang="ru-RU" smtClean="0"/>
              <a:t>пн 28.11.22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3E20D-86E2-4046-9F99-9929F4459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1854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AA9D-9363-47F2-882B-2B170721E59B}" type="datetimeFigureOut">
              <a:rPr lang="ru-RU" smtClean="0"/>
              <a:t>пн 28.11.22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3E20D-86E2-4046-9F99-9929F4459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12308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AA9D-9363-47F2-882B-2B170721E59B}" type="datetimeFigureOut">
              <a:rPr lang="ru-RU" smtClean="0"/>
              <a:t>пн 28.11.22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3E20D-86E2-4046-9F99-9929F4459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93598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AA9D-9363-47F2-882B-2B170721E59B}" type="datetimeFigureOut">
              <a:rPr lang="ru-RU" smtClean="0"/>
              <a:t>пн 28.11.22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3E20D-86E2-4046-9F99-9929F4459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86549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AA9D-9363-47F2-882B-2B170721E59B}" type="datetimeFigureOut">
              <a:rPr lang="ru-RU" smtClean="0"/>
              <a:t>пн 28.11.22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3E20D-86E2-4046-9F99-9929F4459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7732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AA9D-9363-47F2-882B-2B170721E59B}" type="datetimeFigureOut">
              <a:rPr lang="ru-RU" smtClean="0"/>
              <a:t>пн 28.11.22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3E20D-86E2-4046-9F99-9929F4459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7985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AA9D-9363-47F2-882B-2B170721E59B}" type="datetimeFigureOut">
              <a:rPr lang="ru-RU" smtClean="0"/>
              <a:t>пн 28.11.22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3E20D-86E2-4046-9F99-9929F4459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8712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AA9D-9363-47F2-882B-2B170721E59B}" type="datetimeFigureOut">
              <a:rPr lang="ru-RU" smtClean="0"/>
              <a:t>пн 28.11.22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3E20D-86E2-4046-9F99-9929F445947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546350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AA9D-9363-47F2-882B-2B170721E59B}" type="datetimeFigureOut">
              <a:rPr lang="ru-RU" smtClean="0"/>
              <a:t>пн 28.11.22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3E20D-86E2-4046-9F99-9929F4459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8741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AA9D-9363-47F2-882B-2B170721E59B}" type="datetimeFigureOut">
              <a:rPr lang="ru-RU" smtClean="0"/>
              <a:t>пн 28.11.22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3E20D-86E2-4046-9F99-9929F4459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3898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AA9D-9363-47F2-882B-2B170721E59B}" type="datetimeFigureOut">
              <a:rPr lang="ru-RU" smtClean="0"/>
              <a:t>пн 28.11.22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3E20D-86E2-4046-9F99-9929F4459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8594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AA9D-9363-47F2-882B-2B170721E59B}" type="datetimeFigureOut">
              <a:rPr lang="ru-RU" smtClean="0"/>
              <a:t>пн 28.11.22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3E20D-86E2-4046-9F99-9929F4459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60810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8AA9D-9363-47F2-882B-2B170721E59B}" type="datetimeFigureOut">
              <a:rPr lang="ru-RU" smtClean="0"/>
              <a:t>пн 28.11.22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3E20D-86E2-4046-9F99-9929F4459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177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77528956-EC59-4DBA-B0E7-EDC843AC76B4}" type="datetimeFigureOut">
              <a:rPr lang="ru-RU" smtClean="0"/>
              <a:t>пн 28.11.22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64A469B3-B675-447C-9E55-CC9635F39E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0225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8AA9D-9363-47F2-882B-2B170721E59B}" type="datetimeFigureOut">
              <a:rPr lang="ru-RU" smtClean="0"/>
              <a:t>пн 28.11.22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03E20D-86E2-4046-9F99-9929F44594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941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5946" y="318254"/>
            <a:ext cx="1204849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err="1" smtClean="0"/>
              <a:t>Що</a:t>
            </a:r>
            <a:r>
              <a:rPr lang="ru-RU" sz="4000" dirty="0" smtClean="0"/>
              <a:t> </a:t>
            </a:r>
            <a:r>
              <a:rPr lang="ru-RU" sz="4000" dirty="0" err="1" smtClean="0"/>
              <a:t>називають</a:t>
            </a:r>
            <a:r>
              <a:rPr lang="ru-RU" sz="4000" dirty="0" smtClean="0"/>
              <a:t> </a:t>
            </a:r>
            <a:r>
              <a:rPr lang="ru-RU" sz="4000" dirty="0" err="1" smtClean="0"/>
              <a:t>історичними</a:t>
            </a:r>
            <a:r>
              <a:rPr lang="ru-RU" sz="4000" dirty="0" smtClean="0"/>
              <a:t> фактами, </a:t>
            </a:r>
            <a:r>
              <a:rPr lang="ru-RU" sz="4000" dirty="0" err="1" smtClean="0"/>
              <a:t>подіями</a:t>
            </a:r>
            <a:r>
              <a:rPr lang="ru-RU" sz="4000" dirty="0" smtClean="0"/>
              <a:t>,</a:t>
            </a:r>
          </a:p>
          <a:p>
            <a:pPr algn="ctr"/>
            <a:r>
              <a:rPr lang="ru-RU" sz="4000" dirty="0" err="1"/>
              <a:t>я</a:t>
            </a:r>
            <a:r>
              <a:rPr lang="ru-RU" sz="4000" dirty="0" err="1" smtClean="0"/>
              <a:t>вищами</a:t>
            </a:r>
            <a:r>
              <a:rPr lang="ru-RU" sz="4000" dirty="0" smtClean="0"/>
              <a:t> і </a:t>
            </a:r>
            <a:r>
              <a:rPr lang="ru-RU" sz="4000" dirty="0" err="1" smtClean="0"/>
              <a:t>процесами</a:t>
            </a:r>
            <a:r>
              <a:rPr lang="ru-RU" sz="4000" dirty="0" smtClean="0"/>
              <a:t>.</a:t>
            </a:r>
            <a:endParaRPr lang="ru-RU" sz="4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946" y="1654947"/>
            <a:ext cx="5760211" cy="38314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9616" y="1654947"/>
            <a:ext cx="4974600" cy="3218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711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496" y="2731008"/>
            <a:ext cx="9875520" cy="135636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tx2">
                    <a:lumMod val="50000"/>
                  </a:schemeClr>
                </a:solidFill>
              </a:rPr>
              <a:t>Історичний факт-це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(слово «факт» походить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від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латинського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«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зроблене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»; «те,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що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відбулося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») — реальна,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невигадана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історична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подія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в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певному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часі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й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певному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місці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;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</a:rPr>
              <a:t>реальне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явище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процес; </a:t>
            </a:r>
            <a:br>
              <a:rPr lang="ru-RU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те,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що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сталося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відбулося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насправді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.</a:t>
            </a:r>
            <a:br>
              <a:rPr lang="ru-RU" dirty="0">
                <a:solidFill>
                  <a:schemeClr val="tx2">
                    <a:lumMod val="50000"/>
                  </a:schemeClr>
                </a:solidFill>
              </a:rPr>
            </a:b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065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трелка вниз 2"/>
          <p:cNvSpPr/>
          <p:nvPr/>
        </p:nvSpPr>
        <p:spPr>
          <a:xfrm rot="5400000">
            <a:off x="3368194" y="877756"/>
            <a:ext cx="517236" cy="13946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Стрелка вниз 4"/>
          <p:cNvSpPr/>
          <p:nvPr/>
        </p:nvSpPr>
        <p:spPr>
          <a:xfrm rot="16200000">
            <a:off x="8304787" y="859047"/>
            <a:ext cx="517236" cy="14986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" name="Стрелка вниз 8"/>
          <p:cNvSpPr/>
          <p:nvPr/>
        </p:nvSpPr>
        <p:spPr>
          <a:xfrm rot="18108423">
            <a:off x="8150145" y="2314044"/>
            <a:ext cx="517236" cy="12337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Стрелка вниз 5"/>
          <p:cNvSpPr/>
          <p:nvPr/>
        </p:nvSpPr>
        <p:spPr>
          <a:xfrm rot="3418544">
            <a:off x="3385077" y="2559708"/>
            <a:ext cx="517236" cy="136749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7891" y="185320"/>
            <a:ext cx="4033982" cy="2867009"/>
          </a:xfrm>
          <a:prstGeom prst="rect">
            <a:avLst/>
          </a:prstGeom>
        </p:spPr>
      </p:pic>
      <p:sp>
        <p:nvSpPr>
          <p:cNvPr id="7" name="Стрелка вниз 6"/>
          <p:cNvSpPr/>
          <p:nvPr/>
        </p:nvSpPr>
        <p:spPr>
          <a:xfrm>
            <a:off x="4855609" y="4001477"/>
            <a:ext cx="517236" cy="12410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7129317" y="3984419"/>
            <a:ext cx="517236" cy="12317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341040" y="3060478"/>
            <a:ext cx="3627683" cy="1049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НАЗВІТЬ ФАКТИ З ЖИТТЯ НЕСТОРА- ЛІТОПИСЦЯ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" name="Горизонтальный свиток 9"/>
          <p:cNvSpPr/>
          <p:nvPr/>
        </p:nvSpPr>
        <p:spPr>
          <a:xfrm>
            <a:off x="452581" y="498764"/>
            <a:ext cx="2476885" cy="1764443"/>
          </a:xfrm>
          <a:prstGeom prst="horizontalScroll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1056 Р.Н.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КИЇВ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" name="Горизонтальный свиток 10"/>
          <p:cNvSpPr/>
          <p:nvPr/>
        </p:nvSpPr>
        <p:spPr>
          <a:xfrm>
            <a:off x="1" y="2583043"/>
            <a:ext cx="3078474" cy="2256812"/>
          </a:xfrm>
          <a:prstGeom prst="horizontalScroll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МОНАХ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КИЕВО-ПЕЧЕРСЬКОЇ ЛАВРИ,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З 17 РОКІВ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" name="Горизонтальный свиток 11"/>
          <p:cNvSpPr/>
          <p:nvPr/>
        </p:nvSpPr>
        <p:spPr>
          <a:xfrm>
            <a:off x="1662495" y="5050923"/>
            <a:ext cx="3962400" cy="1807078"/>
          </a:xfrm>
          <a:prstGeom prst="horizontalScroll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ХИСТ  ДО НАВЧАННЯ ТА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НАПИСАННЯ КНИГ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" name="Горизонтальный свиток 12"/>
          <p:cNvSpPr/>
          <p:nvPr/>
        </p:nvSpPr>
        <p:spPr>
          <a:xfrm>
            <a:off x="6671682" y="5084618"/>
            <a:ext cx="3783446" cy="1773382"/>
          </a:xfrm>
          <a:prstGeom prst="horizontalScroll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НАЙОСВІЧЕНА ЛЮДИНА КИЇВСЬКОЇ РУСІ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4" name="Горизонтальный свиток 13"/>
          <p:cNvSpPr/>
          <p:nvPr/>
        </p:nvSpPr>
        <p:spPr>
          <a:xfrm rot="16200000">
            <a:off x="9173735" y="26275"/>
            <a:ext cx="2779557" cy="3053775"/>
          </a:xfrm>
          <a:prstGeom prst="horizontalScroll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АВТОР ЛІТОПИСУ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«ПОВІСТЬ МИНУЛИХ ЛІТ»</a:t>
            </a: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1113 РІК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5" name="Горизонтальный свиток 14"/>
          <p:cNvSpPr/>
          <p:nvPr/>
        </p:nvSpPr>
        <p:spPr>
          <a:xfrm>
            <a:off x="7968271" y="3243456"/>
            <a:ext cx="4034829" cy="1736153"/>
          </a:xfrm>
          <a:prstGeom prst="horizontalScroll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«КНИГИ - РІКИ, ЩО НАПУВАЮТЬ ВСЕСВІТ»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4029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298448" y="265176"/>
            <a:ext cx="7693660" cy="1174984"/>
          </a:xfrm>
        </p:spPr>
        <p:txBody>
          <a:bodyPr/>
          <a:lstStyle/>
          <a:p>
            <a:r>
              <a:rPr lang="uk-UA" dirty="0" smtClean="0"/>
              <a:t>Дослід.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5090" y="1921962"/>
            <a:ext cx="10543430" cy="3335838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наведених</a:t>
            </a:r>
            <a:r>
              <a:rPr lang="ru-RU" dirty="0"/>
              <a:t> </a:t>
            </a:r>
            <a:r>
              <a:rPr lang="ru-RU" dirty="0" err="1"/>
              <a:t>слів</a:t>
            </a:r>
            <a:r>
              <a:rPr lang="ru-RU" dirty="0"/>
              <a:t> обери </a:t>
            </a:r>
            <a:r>
              <a:rPr lang="ru-RU" dirty="0" err="1"/>
              <a:t>ті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позначають</a:t>
            </a:r>
            <a:r>
              <a:rPr lang="ru-RU" dirty="0" smtClean="0"/>
              <a:t>:</a:t>
            </a:r>
          </a:p>
          <a:p>
            <a:pPr algn="l"/>
            <a:r>
              <a:rPr lang="ru-RU" dirty="0" smtClean="0"/>
              <a:t>                        1</a:t>
            </a:r>
            <a:r>
              <a:rPr lang="ru-RU" dirty="0"/>
              <a:t>) </a:t>
            </a:r>
            <a:r>
              <a:rPr lang="ru-RU" dirty="0" err="1"/>
              <a:t>природні</a:t>
            </a:r>
            <a:r>
              <a:rPr lang="ru-RU" dirty="0"/>
              <a:t> </a:t>
            </a:r>
            <a:r>
              <a:rPr lang="ru-RU" dirty="0" err="1"/>
              <a:t>явища</a:t>
            </a:r>
            <a:r>
              <a:rPr lang="ru-RU" dirty="0" smtClean="0"/>
              <a:t>;                                                           </a:t>
            </a:r>
            <a:r>
              <a:rPr lang="ru-RU" dirty="0"/>
              <a:t>2) </a:t>
            </a:r>
            <a:r>
              <a:rPr lang="ru-RU" dirty="0" err="1"/>
              <a:t>суспільні</a:t>
            </a:r>
            <a:r>
              <a:rPr lang="ru-RU" dirty="0"/>
              <a:t> </a:t>
            </a:r>
            <a:r>
              <a:rPr lang="ru-RU" dirty="0" err="1"/>
              <a:t>явища</a:t>
            </a:r>
            <a:r>
              <a:rPr lang="ru-RU" dirty="0"/>
              <a:t>. </a:t>
            </a:r>
            <a:endParaRPr lang="ru-RU" dirty="0" smtClean="0"/>
          </a:p>
          <a:p>
            <a:pPr algn="l"/>
            <a:r>
              <a:rPr lang="ru-RU" dirty="0" smtClean="0"/>
              <a:t>Поясни </a:t>
            </a:r>
            <a:r>
              <a:rPr lang="ru-RU" dirty="0" err="1"/>
              <a:t>різницю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ними.</a:t>
            </a:r>
          </a:p>
          <a:p>
            <a:pPr algn="l"/>
            <a:endParaRPr lang="ru-RU" dirty="0"/>
          </a:p>
          <a:p>
            <a:pPr algn="l"/>
            <a:r>
              <a:rPr lang="ru-RU" dirty="0"/>
              <a:t>Слова: 1. гроза; 2. роса; 3. </a:t>
            </a:r>
            <a:r>
              <a:rPr lang="ru-RU" dirty="0" err="1"/>
              <a:t>писемність</a:t>
            </a:r>
            <a:r>
              <a:rPr lang="ru-RU" dirty="0"/>
              <a:t>; 4. </a:t>
            </a:r>
            <a:r>
              <a:rPr lang="ru-RU" dirty="0" err="1"/>
              <a:t>книгодрук</a:t>
            </a:r>
            <a:r>
              <a:rPr lang="ru-RU" dirty="0"/>
              <a:t>; 5. свято; 6. </a:t>
            </a:r>
            <a:r>
              <a:rPr lang="ru-RU" dirty="0" err="1"/>
              <a:t>вітер</a:t>
            </a:r>
            <a:r>
              <a:rPr lang="ru-RU" dirty="0"/>
              <a:t>; 7. </a:t>
            </a:r>
            <a:r>
              <a:rPr lang="ru-RU" dirty="0" err="1"/>
              <a:t>заметіль</a:t>
            </a:r>
            <a:r>
              <a:rPr lang="ru-RU" dirty="0"/>
              <a:t>; 8. </a:t>
            </a:r>
            <a:r>
              <a:rPr lang="ru-RU" dirty="0" err="1"/>
              <a:t>традиція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6164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303" y="339374"/>
            <a:ext cx="11905488" cy="2212087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Історичною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подією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називають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те,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що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відбулося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з людьми в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минулому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, у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певний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час, у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певному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місці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, за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участі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конкретних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людей (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подорож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, відкриття, битва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тощо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).</a:t>
            </a:r>
            <a:br>
              <a:rPr lang="ru-RU" sz="2800" b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-це сукупність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пов'язаних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між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собою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важливих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фактів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життя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суспільства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. </a:t>
            </a:r>
            <a:br>
              <a:rPr lang="ru-RU" sz="2800" b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2800" b="1" dirty="0" err="1" smtClean="0">
                <a:solidFill>
                  <a:schemeClr val="tx2">
                    <a:lumMod val="50000"/>
                  </a:schemeClr>
                </a:solidFill>
              </a:rPr>
              <a:t>Історичною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подією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може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бути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якась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битва,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укладення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якоїсь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угоди,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утворення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організації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партії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тощо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.</a:t>
            </a:r>
            <a:br>
              <a:rPr lang="ru-RU" sz="2800" b="1" dirty="0">
                <a:solidFill>
                  <a:schemeClr val="tx2">
                    <a:lumMod val="50000"/>
                  </a:schemeClr>
                </a:solidFill>
              </a:rPr>
            </a:br>
            <a:endParaRPr lang="ru-RU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4944" y="2551461"/>
            <a:ext cx="9872871" cy="4038600"/>
          </a:xfrm>
        </p:spPr>
        <p:txBody>
          <a:bodyPr/>
          <a:lstStyle/>
          <a:p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Важливими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50000"/>
                  </a:schemeClr>
                </a:solidFill>
              </a:rPr>
              <a:t>подіями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в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житті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суспільства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у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</a:rPr>
              <a:t>минулому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і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тепер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є,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приміром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</a:rPr>
              <a:t>спорудження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Софійського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собору в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Києві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(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XI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ст.),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відкриття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Америки Колумбом (1492),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вихід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друком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книги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Марка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Твена «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Пригоди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Тома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Сойера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» (1876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),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Олімпійські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ігри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в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Токіо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(2020(21))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тощо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Різні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події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в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різний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спосіб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впливають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на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життя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людей.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Наприклад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проголошення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незалежності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держави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стосується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всього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її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населення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тоді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як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будівництво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школи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в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селі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—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лише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його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мешканців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9329" y="4460913"/>
            <a:ext cx="2688417" cy="21291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7607" y="4468463"/>
            <a:ext cx="2806965" cy="212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30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Війна в Україні-це історичне явище.</a:t>
            </a:r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4267" r="14267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2500"/>
          </a:bodyPr>
          <a:lstStyle/>
          <a:p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Явища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триваліші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за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події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охоплюють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більші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території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і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відіграють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значну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роль у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житті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суспільства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Наприклад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коли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історики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вивчають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таке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явище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як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війна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вони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встановлюють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її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причини,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перебіг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і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наслідки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;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порівнюють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військову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техніку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супротивників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та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результати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битв,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післявоєнні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договори та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територіальні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зміни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Важливо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також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зрозуміти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як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вплинула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війна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на людей на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фронті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і в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тилу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на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дорослих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і дітей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тощо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464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5384" y="370489"/>
            <a:ext cx="110611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/>
              <a:t>Історичне</a:t>
            </a:r>
            <a:r>
              <a:rPr lang="ru-RU" sz="2400" dirty="0"/>
              <a:t> </a:t>
            </a:r>
            <a:r>
              <a:rPr lang="ru-RU" sz="2400" dirty="0" err="1"/>
              <a:t>явище</a:t>
            </a:r>
            <a:r>
              <a:rPr lang="ru-RU" sz="2400" dirty="0"/>
              <a:t> — це </a:t>
            </a:r>
            <a:r>
              <a:rPr lang="ru-RU" sz="2400" dirty="0" err="1"/>
              <a:t>сукупність</a:t>
            </a:r>
            <a:r>
              <a:rPr lang="ru-RU" sz="2400" dirty="0"/>
              <a:t> </a:t>
            </a:r>
            <a:r>
              <a:rPr lang="ru-RU" sz="2400" dirty="0" err="1"/>
              <a:t>подій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повторюються</a:t>
            </a:r>
            <a:r>
              <a:rPr lang="ru-RU" sz="2400" dirty="0"/>
              <a:t> у </a:t>
            </a:r>
            <a:r>
              <a:rPr lang="ru-RU" sz="2400" dirty="0" err="1"/>
              <a:t>певній</a:t>
            </a:r>
            <a:r>
              <a:rPr lang="ru-RU" sz="2400" dirty="0"/>
              <a:t> </a:t>
            </a:r>
            <a:r>
              <a:rPr lang="ru-RU" sz="2400" dirty="0" err="1"/>
              <a:t>послідовності</a:t>
            </a:r>
            <a:r>
              <a:rPr lang="ru-RU" sz="2400" dirty="0"/>
              <a:t> і </a:t>
            </a:r>
            <a:r>
              <a:rPr lang="ru-RU" sz="2400" dirty="0" err="1"/>
              <a:t>мають</a:t>
            </a:r>
            <a:r>
              <a:rPr lang="ru-RU" sz="2400" dirty="0"/>
              <a:t> </a:t>
            </a:r>
            <a:r>
              <a:rPr lang="ru-RU" sz="2400" dirty="0" err="1"/>
              <a:t>спільні</a:t>
            </a:r>
            <a:r>
              <a:rPr lang="ru-RU" sz="2400" dirty="0"/>
              <a:t> </a:t>
            </a:r>
            <a:r>
              <a:rPr lang="ru-RU" sz="2400" dirty="0" err="1"/>
              <a:t>ознаки</a:t>
            </a:r>
            <a:r>
              <a:rPr lang="ru-RU" sz="2400" dirty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171" y="1201486"/>
            <a:ext cx="4086128" cy="212404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2704" y="1001151"/>
            <a:ext cx="3779520" cy="25247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5299" y="3325534"/>
            <a:ext cx="3951977" cy="288000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7112" y="3525870"/>
            <a:ext cx="4658868" cy="269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1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2608" y="507599"/>
            <a:ext cx="10981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/>
              <a:t>Історичний</a:t>
            </a:r>
            <a:r>
              <a:rPr lang="ru-RU" sz="2400" b="1" dirty="0"/>
              <a:t> процес — це </a:t>
            </a:r>
            <a:r>
              <a:rPr lang="ru-RU" sz="2400" b="1" dirty="0" err="1"/>
              <a:t>послідовність</a:t>
            </a:r>
            <a:r>
              <a:rPr lang="ru-RU" sz="2400" b="1" dirty="0"/>
              <a:t> </a:t>
            </a:r>
            <a:r>
              <a:rPr lang="ru-RU" sz="2400" b="1" dirty="0" err="1"/>
              <a:t>взаємопов’язаних</a:t>
            </a:r>
            <a:r>
              <a:rPr lang="ru-RU" sz="2400" b="1" dirty="0"/>
              <a:t> </a:t>
            </a:r>
            <a:r>
              <a:rPr lang="ru-RU" sz="2400" b="1" dirty="0" err="1"/>
              <a:t>історичних</a:t>
            </a:r>
            <a:r>
              <a:rPr lang="ru-RU" sz="2400" b="1" dirty="0"/>
              <a:t> </a:t>
            </a:r>
            <a:r>
              <a:rPr lang="ru-RU" sz="2400" b="1" dirty="0" err="1"/>
              <a:t>подій</a:t>
            </a:r>
            <a:r>
              <a:rPr lang="ru-RU" sz="2400" b="1" dirty="0"/>
              <a:t> і </a:t>
            </a:r>
            <a:r>
              <a:rPr lang="ru-RU" sz="2400" b="1" dirty="0" err="1"/>
              <a:t>явищ</a:t>
            </a:r>
            <a:r>
              <a:rPr lang="ru-RU" sz="2400" b="1" dirty="0"/>
              <a:t>, у </a:t>
            </a:r>
            <a:r>
              <a:rPr lang="ru-RU" sz="2400" b="1" dirty="0" err="1"/>
              <a:t>яких</a:t>
            </a:r>
            <a:r>
              <a:rPr lang="ru-RU" sz="2400" b="1" dirty="0"/>
              <a:t> </a:t>
            </a:r>
            <a:r>
              <a:rPr lang="ru-RU" sz="2400" b="1" dirty="0" err="1"/>
              <a:t>відбилася</a:t>
            </a:r>
            <a:r>
              <a:rPr lang="ru-RU" sz="2400" b="1" dirty="0"/>
              <a:t> </a:t>
            </a:r>
            <a:r>
              <a:rPr lang="ru-RU" sz="2400" b="1" dirty="0" err="1"/>
              <a:t>діяльність</a:t>
            </a:r>
            <a:r>
              <a:rPr lang="ru-RU" sz="2400" b="1" dirty="0"/>
              <a:t> </a:t>
            </a:r>
            <a:r>
              <a:rPr lang="ru-RU" sz="2400" b="1" dirty="0" err="1"/>
              <a:t>багатьох</a:t>
            </a:r>
            <a:r>
              <a:rPr lang="ru-RU" sz="2400" b="1" dirty="0"/>
              <a:t> </a:t>
            </a:r>
            <a:r>
              <a:rPr lang="ru-RU" sz="2400" b="1" dirty="0" err="1"/>
              <a:t>поколінь</a:t>
            </a:r>
            <a:r>
              <a:rPr lang="ru-RU" sz="2400" b="1" dirty="0"/>
              <a:t> людей.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87680" y="2048917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/>
              <a:t>Найповніше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 у </a:t>
            </a:r>
            <a:r>
              <a:rPr lang="ru-RU" dirty="0" err="1"/>
              <a:t>діяльності</a:t>
            </a:r>
            <a:r>
              <a:rPr lang="ru-RU" dirty="0"/>
              <a:t> людей, у </a:t>
            </a:r>
            <a:r>
              <a:rPr lang="ru-RU" dirty="0" err="1"/>
              <a:t>господарському</a:t>
            </a:r>
            <a:r>
              <a:rPr lang="ru-RU" dirty="0"/>
              <a:t>, </a:t>
            </a:r>
            <a:r>
              <a:rPr lang="ru-RU" dirty="0" err="1"/>
              <a:t>соціальному</a:t>
            </a:r>
            <a:r>
              <a:rPr lang="ru-RU" dirty="0"/>
              <a:t> та культурному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суспільства</a:t>
            </a:r>
            <a:r>
              <a:rPr lang="ru-RU" dirty="0"/>
              <a:t> </a:t>
            </a:r>
            <a:r>
              <a:rPr lang="ru-RU" dirty="0" err="1"/>
              <a:t>відображають</a:t>
            </a:r>
            <a:r>
              <a:rPr lang="ru-RU" dirty="0"/>
              <a:t> </a:t>
            </a:r>
            <a:r>
              <a:rPr lang="ru-RU" dirty="0" err="1"/>
              <a:t>історичні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.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історичним</a:t>
            </a:r>
            <a:r>
              <a:rPr lang="ru-RU" dirty="0"/>
              <a:t> </a:t>
            </a:r>
            <a:r>
              <a:rPr lang="ru-RU" dirty="0" err="1"/>
              <a:t>процесом</a:t>
            </a:r>
            <a:r>
              <a:rPr lang="ru-RU" dirty="0"/>
              <a:t> є </a:t>
            </a:r>
            <a:r>
              <a:rPr lang="ru-RU" dirty="0" err="1"/>
              <a:t>поступовий</a:t>
            </a:r>
            <a:r>
              <a:rPr lang="ru-RU" dirty="0"/>
              <a:t> </a:t>
            </a:r>
            <a:r>
              <a:rPr lang="ru-RU" dirty="0" err="1"/>
              <a:t>перехід</a:t>
            </a:r>
            <a:r>
              <a:rPr lang="ru-RU" dirty="0"/>
              <a:t> людей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первісного</a:t>
            </a:r>
            <a:r>
              <a:rPr lang="ru-RU" dirty="0"/>
              <a:t> </a:t>
            </a:r>
            <a:r>
              <a:rPr lang="ru-RU" dirty="0" err="1"/>
              <a:t>суспільства</a:t>
            </a:r>
            <a:r>
              <a:rPr lang="ru-RU" dirty="0"/>
              <a:t> до </a:t>
            </a:r>
            <a:r>
              <a:rPr lang="ru-RU" dirty="0" err="1"/>
              <a:t>античності</a:t>
            </a:r>
            <a:r>
              <a:rPr lang="ru-RU" dirty="0"/>
              <a:t> або </a:t>
            </a:r>
            <a:r>
              <a:rPr lang="ru-RU" dirty="0" err="1"/>
              <a:t>вплив</a:t>
            </a:r>
            <a:r>
              <a:rPr lang="ru-RU" dirty="0"/>
              <a:t> </a:t>
            </a:r>
            <a:r>
              <a:rPr lang="ru-RU" dirty="0" err="1"/>
              <a:t>інтернету</a:t>
            </a:r>
            <a:r>
              <a:rPr lang="ru-RU" dirty="0"/>
              <a:t> на </a:t>
            </a:r>
            <a:r>
              <a:rPr lang="ru-RU" dirty="0" err="1"/>
              <a:t>розвиток</a:t>
            </a:r>
            <a:r>
              <a:rPr lang="ru-RU" dirty="0"/>
              <a:t> освіти XXI ст.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112" y="1864995"/>
            <a:ext cx="4114800" cy="230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0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Поясніть</a:t>
            </a:r>
            <a:r>
              <a:rPr lang="ru-RU" dirty="0"/>
              <a:t> </a:t>
            </a:r>
            <a:r>
              <a:rPr lang="ru-RU" dirty="0" err="1"/>
              <a:t>термін</a:t>
            </a:r>
            <a:r>
              <a:rPr lang="ru-RU" dirty="0"/>
              <a:t> «</a:t>
            </a:r>
            <a:r>
              <a:rPr lang="ru-RU" dirty="0" err="1"/>
              <a:t>історичний</a:t>
            </a:r>
            <a:r>
              <a:rPr lang="ru-RU" dirty="0"/>
              <a:t> </a:t>
            </a:r>
            <a:r>
              <a:rPr lang="ru-RU" dirty="0" err="1"/>
              <a:t>діяч</a:t>
            </a:r>
            <a:r>
              <a:rPr lang="ru-RU" dirty="0"/>
              <a:t>/</a:t>
            </a:r>
            <a:r>
              <a:rPr lang="ru-RU" dirty="0" err="1"/>
              <a:t>діячка</a:t>
            </a:r>
            <a:r>
              <a:rPr lang="ru-RU" dirty="0"/>
              <a:t>».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5189" y="2148840"/>
            <a:ext cx="8104723" cy="3800856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Ще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за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часів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Геродота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головним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змістом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«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історій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»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були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вчинки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людей.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Чимало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століть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поспіль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історики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описували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діяння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насамперед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правителів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й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видатних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полководців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Однак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люди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цікавилися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не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лише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державними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і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військовими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діячами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а й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вченими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винахідниками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мандрівниками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художниками, композиторами,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письменниками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поетами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Завдяки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відкриттям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винаходам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і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творам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вони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увійшли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в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історію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endParaRPr lang="ru-RU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Людей,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чиї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здобутки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залишили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яскравий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слід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у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минулому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і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чиє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життя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видається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цікавим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нині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називають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історичними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діячами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або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історичними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постатями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endParaRPr lang="ru-RU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Іменами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видатних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особистостей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які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змінили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суспільство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названо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вулиці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театри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бібліотеки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населені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пункти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Історичним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діячам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встановлюють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пам’ятники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присвячують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літературні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музичні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твори,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картини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та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фільми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0001" y="182880"/>
            <a:ext cx="2813796" cy="28166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1967" y="2999496"/>
            <a:ext cx="3209864" cy="2843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00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Гра «Відгадай історичну особу»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354" y="1853184"/>
            <a:ext cx="2705100" cy="3810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8431" y="1965960"/>
            <a:ext cx="4189144" cy="297751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0857" y="1499616"/>
            <a:ext cx="3480006" cy="50779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434" y="1717453"/>
            <a:ext cx="7456423" cy="419423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7225" y="609600"/>
            <a:ext cx="4098889" cy="587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87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uk-UA" dirty="0" smtClean="0"/>
              <a:t>Історичний портрет.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Досліджуючи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історичну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постать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послідовно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відповідай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на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запитання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:</a:t>
            </a:r>
          </a:p>
          <a:p>
            <a:endParaRPr lang="ru-RU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1) Про кого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йдеться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?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2) Коли і в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якій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країни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жив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історичний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діяч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/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діячка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?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3) Про які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його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/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її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риси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характеру та погляди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відомо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?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4)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Із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чим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пов’язана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основна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діяльність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цієї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історичної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особи? До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яких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історичних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подій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вона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причетна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?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5) Які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вчинки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і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дії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цієї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особи стали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тобі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відомі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?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6)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Яким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є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твоє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ставлення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до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цієї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історичної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особи?</a:t>
            </a:r>
          </a:p>
        </p:txBody>
      </p:sp>
    </p:spTree>
    <p:extLst>
      <p:ext uri="{BB962C8B-B14F-4D97-AF65-F5344CB8AC3E}">
        <p14:creationId xmlns:p14="http://schemas.microsoft.com/office/powerpoint/2010/main" val="183328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" y="143256"/>
            <a:ext cx="11603736" cy="135636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ru-RU" sz="3200" dirty="0" smtClean="0"/>
              <a:t> </a:t>
            </a:r>
            <a:r>
              <a:rPr lang="ru-RU" sz="3200" dirty="0" err="1" smtClean="0">
                <a:solidFill>
                  <a:schemeClr val="tx2">
                    <a:lumMod val="50000"/>
                  </a:schemeClr>
                </a:solidFill>
              </a:rPr>
              <a:t>Уяви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200" dirty="0">
                <a:solidFill>
                  <a:schemeClr val="tx2">
                    <a:lumMod val="50000"/>
                  </a:schemeClr>
                </a:solidFill>
              </a:rPr>
              <a:t>себе </a:t>
            </a:r>
            <a:r>
              <a:rPr lang="ru-RU" sz="3200" dirty="0" err="1">
                <a:solidFill>
                  <a:schemeClr val="tx2">
                    <a:lumMod val="50000"/>
                  </a:schemeClr>
                </a:solidFill>
              </a:rPr>
              <a:t>істориком-біографом</a:t>
            </a:r>
            <a:r>
              <a:rPr lang="ru-RU" sz="3200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ru-RU" sz="3200" dirty="0" err="1">
                <a:solidFill>
                  <a:schemeClr val="tx2">
                    <a:lumMod val="50000"/>
                  </a:schemeClr>
                </a:solidFill>
              </a:rPr>
              <a:t>Проаналізуй</a:t>
            </a:r>
            <a:r>
              <a:rPr lang="ru-RU" sz="3200" dirty="0">
                <a:solidFill>
                  <a:schemeClr val="tx2">
                    <a:lumMod val="50000"/>
                  </a:schemeClr>
                </a:solidFill>
              </a:rPr>
              <a:t> текст та </a:t>
            </a:r>
            <a:r>
              <a:rPr lang="ru-RU" sz="3200" dirty="0" err="1">
                <a:solidFill>
                  <a:schemeClr val="tx2">
                    <a:lumMod val="50000"/>
                  </a:schemeClr>
                </a:solidFill>
              </a:rPr>
              <a:t>світлини</a:t>
            </a:r>
            <a:r>
              <a:rPr lang="ru-RU" sz="3200" dirty="0">
                <a:solidFill>
                  <a:schemeClr val="tx2">
                    <a:lumMod val="50000"/>
                  </a:schemeClr>
                </a:solidFill>
              </a:rPr>
              <a:t> про </a:t>
            </a:r>
            <a:r>
              <a:rPr lang="ru-RU" sz="3200" dirty="0" err="1">
                <a:solidFill>
                  <a:schemeClr val="tx2">
                    <a:lumMod val="50000"/>
                  </a:schemeClr>
                </a:solidFill>
              </a:rPr>
              <a:t>історичну</a:t>
            </a:r>
            <a:r>
              <a:rPr lang="ru-RU" sz="3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tx2">
                    <a:lumMod val="50000"/>
                  </a:schemeClr>
                </a:solidFill>
              </a:rPr>
              <a:t>діячку</a:t>
            </a:r>
            <a:r>
              <a:rPr lang="ru-RU" sz="32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sz="3200" dirty="0" err="1">
                <a:solidFill>
                  <a:schemeClr val="tx2">
                    <a:lumMod val="50000"/>
                  </a:schemeClr>
                </a:solidFill>
              </a:rPr>
              <a:t>користуючись</a:t>
            </a:r>
            <a:r>
              <a:rPr lang="ru-RU" sz="3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tx2">
                    <a:lumMod val="50000"/>
                  </a:schemeClr>
                </a:solidFill>
              </a:rPr>
              <a:t>інструментом</a:t>
            </a:r>
            <a:r>
              <a:rPr lang="ru-RU" sz="32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sz="3200" dirty="0" err="1">
                <a:solidFill>
                  <a:schemeClr val="tx2">
                    <a:lumMod val="50000"/>
                  </a:schemeClr>
                </a:solidFill>
              </a:rPr>
              <a:t>поданим</a:t>
            </a:r>
            <a:r>
              <a:rPr lang="ru-RU" sz="3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tx2">
                    <a:lumMod val="50000"/>
                  </a:schemeClr>
                </a:solidFill>
              </a:rPr>
              <a:t>вище</a:t>
            </a:r>
            <a:r>
              <a:rPr lang="ru-RU" sz="3200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7" y="1600200"/>
            <a:ext cx="9464040" cy="4038600"/>
          </a:xfrm>
        </p:spPr>
        <p:txBody>
          <a:bodyPr>
            <a:noAutofit/>
          </a:bodyPr>
          <a:lstStyle/>
          <a:p>
            <a:r>
              <a:rPr lang="ru-RU" sz="2000" b="1" dirty="0" err="1">
                <a:solidFill>
                  <a:schemeClr val="tx2">
                    <a:lumMod val="50000"/>
                  </a:schemeClr>
                </a:solidFill>
              </a:rPr>
              <a:t>Наталія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tx2">
                    <a:lumMod val="50000"/>
                  </a:schemeClr>
                </a:solidFill>
              </a:rPr>
              <a:t>Дмитрівна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tx2">
                    <a:lumMod val="50000"/>
                  </a:schemeClr>
                </a:solidFill>
              </a:rPr>
              <a:t>Полонська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-Василенко (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1884-1973)</a:t>
            </a:r>
            <a:r>
              <a:rPr lang="ru-RU" sz="2000" b="1" dirty="0" err="1" smtClean="0">
                <a:solidFill>
                  <a:schemeClr val="tx2">
                    <a:lumMod val="50000"/>
                  </a:schemeClr>
                </a:solidFill>
              </a:rPr>
              <a:t>Її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лекції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слухали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видатні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історики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. Нею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захоплювались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Біографію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цієї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жінки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називають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однією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з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найцікавіших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історій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XX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століття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в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Україні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Історикиня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археологиня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авторка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«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найкращого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підручника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історії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» і 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перша в </a:t>
            </a:r>
            <a:r>
              <a:rPr lang="ru-RU" sz="2000" b="1" dirty="0" err="1">
                <a:solidFill>
                  <a:schemeClr val="tx2">
                    <a:lumMod val="50000"/>
                  </a:schemeClr>
                </a:solidFill>
              </a:rPr>
              <a:t>Україні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tx2">
                    <a:lumMod val="50000"/>
                  </a:schemeClr>
                </a:solidFill>
              </a:rPr>
              <a:t>жінка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 — доктор </a:t>
            </a:r>
            <a:r>
              <a:rPr lang="ru-RU" sz="2000" b="1" dirty="0" err="1">
                <a:solidFill>
                  <a:schemeClr val="tx2">
                    <a:lumMod val="50000"/>
                  </a:schemeClr>
                </a:solidFill>
              </a:rPr>
              <a:t>історичних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50000"/>
                  </a:schemeClr>
                </a:solidFill>
              </a:rPr>
              <a:t>наук.Народилася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у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Харкові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в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родині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військового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історика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Захоплення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батька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вплинуло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на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подальший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вибір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Наталією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Дмитріївною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професії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ru-RU" sz="2000" b="1" dirty="0" err="1">
                <a:solidFill>
                  <a:schemeClr val="tx2">
                    <a:lumMod val="50000"/>
                  </a:schemeClr>
                </a:solidFill>
              </a:rPr>
              <a:t>Досліджувала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tx2">
                    <a:lumMod val="50000"/>
                  </a:schemeClr>
                </a:solidFill>
              </a:rPr>
              <a:t>історію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tx2">
                    <a:lumMod val="50000"/>
                  </a:schemeClr>
                </a:solidFill>
              </a:rPr>
              <a:t>Півдня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tx2">
                    <a:lumMod val="50000"/>
                  </a:schemeClr>
                </a:solidFill>
              </a:rPr>
              <a:t>України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XVIII </a:t>
            </a:r>
            <a:r>
              <a:rPr lang="ru-RU" sz="2000" b="1" dirty="0" err="1">
                <a:solidFill>
                  <a:schemeClr val="tx2">
                    <a:lumMod val="50000"/>
                  </a:schemeClr>
                </a:solidFill>
              </a:rPr>
              <a:t>століття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: </a:t>
            </a:r>
            <a:r>
              <a:rPr lang="ru-RU" sz="2000" b="1" dirty="0" err="1">
                <a:solidFill>
                  <a:schemeClr val="tx2">
                    <a:lumMod val="50000"/>
                  </a:schemeClr>
                </a:solidFill>
              </a:rPr>
              <a:t>заселення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 краю, </a:t>
            </a:r>
            <a:r>
              <a:rPr lang="ru-RU" sz="2000" b="1" dirty="0" err="1">
                <a:solidFill>
                  <a:schemeClr val="tx2">
                    <a:lumMod val="50000"/>
                  </a:schemeClr>
                </a:solidFill>
              </a:rPr>
              <a:t>його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tx2">
                    <a:lumMod val="50000"/>
                  </a:schemeClr>
                </a:solidFill>
              </a:rPr>
              <a:t>устрій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 і </a:t>
            </a:r>
            <a:r>
              <a:rPr lang="ru-RU" sz="2000" b="1" dirty="0" err="1">
                <a:solidFill>
                  <a:schemeClr val="tx2">
                    <a:lumMod val="50000"/>
                  </a:schemeClr>
                </a:solidFill>
              </a:rPr>
              <a:t>господарство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sz="2000" b="1" dirty="0" err="1">
                <a:solidFill>
                  <a:schemeClr val="tx2">
                    <a:lumMod val="50000"/>
                  </a:schemeClr>
                </a:solidFill>
              </a:rPr>
              <a:t>історія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tx2">
                    <a:lumMod val="50000"/>
                  </a:schemeClr>
                </a:solidFill>
              </a:rPr>
              <a:t>Запорозької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50000"/>
                  </a:schemeClr>
                </a:solidFill>
              </a:rPr>
              <a:t>Січі.</a:t>
            </a:r>
            <a:r>
              <a:rPr lang="ru-RU" sz="2000" dirty="0" err="1" smtClean="0">
                <a:solidFill>
                  <a:schemeClr val="tx2">
                    <a:lumMod val="50000"/>
                  </a:schemeClr>
                </a:solidFill>
              </a:rPr>
              <a:t>Велику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увагу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приділяла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архівній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справі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відтворюючи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майже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невідому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тоді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історію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України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ru-RU" sz="2000" b="1" dirty="0" err="1">
                <a:solidFill>
                  <a:schemeClr val="tx2">
                    <a:lumMod val="50000"/>
                  </a:schemeClr>
                </a:solidFill>
              </a:rPr>
              <a:t>Наталія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 написала </a:t>
            </a:r>
            <a:r>
              <a:rPr lang="ru-RU" sz="2000" b="1" dirty="0" err="1">
                <a:solidFill>
                  <a:schemeClr val="tx2">
                    <a:lumMod val="50000"/>
                  </a:schemeClr>
                </a:solidFill>
              </a:rPr>
              <a:t>понад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 200 </a:t>
            </a:r>
            <a:r>
              <a:rPr lang="ru-RU" sz="2000" b="1" dirty="0" err="1">
                <a:solidFill>
                  <a:schemeClr val="tx2">
                    <a:lumMod val="50000"/>
                  </a:schemeClr>
                </a:solidFill>
              </a:rPr>
              <a:t>наукових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tx2">
                    <a:lumMod val="50000"/>
                  </a:schemeClr>
                </a:solidFill>
              </a:rPr>
              <a:t>праць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 з </a:t>
            </a:r>
            <a:r>
              <a:rPr lang="ru-RU" sz="2000" b="1" dirty="0" err="1">
                <a:solidFill>
                  <a:schemeClr val="tx2">
                    <a:lumMod val="50000"/>
                  </a:schemeClr>
                </a:solidFill>
              </a:rPr>
              <a:t>археології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sz="2000" b="1" dirty="0" err="1">
                <a:solidFill>
                  <a:schemeClr val="tx2">
                    <a:lumMod val="50000"/>
                  </a:schemeClr>
                </a:solidFill>
              </a:rPr>
              <a:t>історії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tx2">
                    <a:lumMod val="50000"/>
                  </a:schemeClr>
                </a:solidFill>
              </a:rPr>
              <a:t>України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sz="2000" b="1" dirty="0" err="1">
                <a:solidFill>
                  <a:schemeClr val="tx2">
                    <a:lumMod val="50000"/>
                  </a:schemeClr>
                </a:solidFill>
              </a:rPr>
              <a:t>історії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tx2">
                    <a:lumMod val="50000"/>
                  </a:schemeClr>
                </a:solidFill>
              </a:rPr>
              <a:t>Української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2">
                    <a:lumMod val="50000"/>
                  </a:schemeClr>
                </a:solidFill>
              </a:rPr>
              <a:t>Церкви.Головною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tx2">
                    <a:lumMod val="50000"/>
                  </a:schemeClr>
                </a:solidFill>
              </a:rPr>
              <a:t>її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tx2">
                    <a:lumMod val="50000"/>
                  </a:schemeClr>
                </a:solidFill>
              </a:rPr>
              <a:t>науковою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tx2">
                    <a:lumMod val="50000"/>
                  </a:schemeClr>
                </a:solidFill>
              </a:rPr>
              <a:t>працею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 стала </a:t>
            </a:r>
            <a:r>
              <a:rPr lang="ru-RU" sz="2000" b="1" dirty="0" err="1">
                <a:solidFill>
                  <a:schemeClr val="tx2">
                    <a:lumMod val="50000"/>
                  </a:schemeClr>
                </a:solidFill>
              </a:rPr>
              <a:t>двотомна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 «</a:t>
            </a:r>
            <a:r>
              <a:rPr lang="ru-RU" sz="2000" b="1" dirty="0" err="1">
                <a:solidFill>
                  <a:schemeClr val="tx2">
                    <a:lumMod val="50000"/>
                  </a:schemeClr>
                </a:solidFill>
              </a:rPr>
              <a:t>Історія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tx2">
                    <a:lumMod val="50000"/>
                  </a:schemeClr>
                </a:solidFill>
              </a:rPr>
              <a:t>України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».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Українець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Роман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Шупер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який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протягом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шести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років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перекладав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її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німецькою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зазначав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: «Це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була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... перша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спроба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в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німецькій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мові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...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дуже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чітко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відмежувати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історію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України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від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історії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Росії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чи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Білорусі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... Я знав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її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як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надзвичайно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скромну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людину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Дуже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така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виважена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спокійна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жінка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».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</a:rPr>
              <a:t>Її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2">
                    <a:lumMod val="50000"/>
                  </a:schemeClr>
                </a:solidFill>
              </a:rPr>
              <a:t>праці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2">
                    <a:lumMod val="50000"/>
                  </a:schemeClr>
                </a:solidFill>
              </a:rPr>
              <a:t>вивчають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 в </a:t>
            </a:r>
            <a:r>
              <a:rPr lang="ru-RU" sz="2400" dirty="0" err="1">
                <a:solidFill>
                  <a:schemeClr val="tx2">
                    <a:lumMod val="50000"/>
                  </a:schemeClr>
                </a:solidFill>
              </a:rPr>
              <a:t>університетах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2">
                    <a:lumMod val="50000"/>
                  </a:schemeClr>
                </a:solidFill>
              </a:rPr>
              <a:t>України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 і за </a:t>
            </a:r>
            <a:r>
              <a:rPr lang="ru-RU" sz="2400" dirty="0" err="1">
                <a:solidFill>
                  <a:schemeClr val="tx2">
                    <a:lumMod val="50000"/>
                  </a:schemeClr>
                </a:solidFill>
              </a:rPr>
              <a:t>її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 межами.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0319" y="1600200"/>
            <a:ext cx="2076450" cy="299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60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uk-UA" dirty="0" err="1" smtClean="0">
                <a:solidFill>
                  <a:schemeClr val="tx2">
                    <a:lumMod val="50000"/>
                  </a:schemeClr>
                </a:solidFill>
              </a:rPr>
              <a:t>ДЗ.опрацювати</a:t>
            </a:r>
            <a:r>
              <a:rPr lang="uk-UA" dirty="0" smtClean="0">
                <a:solidFill>
                  <a:schemeClr val="tx2">
                    <a:lumMod val="50000"/>
                  </a:schemeClr>
                </a:solidFill>
              </a:rPr>
              <a:t> пар.13,вивчити нові терміни.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uk-UA" dirty="0" smtClean="0">
                <a:solidFill>
                  <a:schemeClr val="tx2">
                    <a:lumMod val="50000"/>
                  </a:schemeClr>
                </a:solidFill>
              </a:rPr>
              <a:t>Виконай завдання за вибором 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1. Напиши невеликий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твір-роздум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(5-6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речень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) «Яку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подію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сьогодення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я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вважаю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важливою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і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чому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»?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2.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Уяви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що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ти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бажаєш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написати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книгу про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минуле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. Кого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ти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обереш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її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героями,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наприклад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історичних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діячів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мандрівників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військових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спортсменів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лікарів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?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Чому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?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Занотуй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свої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думки 3-4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реченнями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пояснюючи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їх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124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6D8C60"/>
      </a:dk2>
      <a:lt2>
        <a:srgbClr val="B1D7A1"/>
      </a:lt2>
      <a:accent1>
        <a:srgbClr val="81B992"/>
      </a:accent1>
      <a:accent2>
        <a:srgbClr val="9ABC65"/>
      </a:accent2>
      <a:accent3>
        <a:srgbClr val="BDB564"/>
      </a:accent3>
      <a:accent4>
        <a:srgbClr val="BD8964"/>
      </a:accent4>
      <a:accent5>
        <a:srgbClr val="BD6466"/>
      </a:accent5>
      <a:accent6>
        <a:srgbClr val="64A4BD"/>
      </a:accent6>
      <a:hlink>
        <a:srgbClr val="8CCC71"/>
      </a:hlink>
      <a:folHlink>
        <a:srgbClr val="A4C795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4539428D-6454-4FE6-B992-2D59F0AC2F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51</TotalTime>
  <Words>897</Words>
  <Application>Microsoft Office PowerPoint</Application>
  <PresentationFormat>Широкоэкранный</PresentationFormat>
  <Paragraphs>51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Bookman Old Style</vt:lpstr>
      <vt:lpstr>Corbel</vt:lpstr>
      <vt:lpstr>Garamond</vt:lpstr>
      <vt:lpstr>Rockwell</vt:lpstr>
      <vt:lpstr>Базис</vt:lpstr>
      <vt:lpstr>Damask</vt:lpstr>
      <vt:lpstr>Презентация PowerPoint</vt:lpstr>
      <vt:lpstr>Історичний факт-це(слово «факт» походить від латинського «зроблене»; «те, що відбулося») — реальна, невигадана історична подія в певному часі й певному місці; реальне явище, процес;  те, що сталося, відбулося насправді. </vt:lpstr>
      <vt:lpstr>Презентация PowerPoint</vt:lpstr>
      <vt:lpstr>Дослід.</vt:lpstr>
      <vt:lpstr>Історичною подією називають те, що відбулося з людьми в минулому, у певний час, у певному місці, за участі конкретних людей (подорож, відкриття, битва тощо). -це сукупність пов'язаних між собою важливих фактів життя суспільства.  Історичною подією може бути якась битва, укладення якоїсь угоди, утворення організації, партії тощо. </vt:lpstr>
      <vt:lpstr>Війна в Україні-це історичне явище.</vt:lpstr>
      <vt:lpstr>Презентация PowerPoint</vt:lpstr>
      <vt:lpstr>Презентация PowerPoint</vt:lpstr>
      <vt:lpstr>Поясніть термін «історичний діяч/діячка».</vt:lpstr>
      <vt:lpstr>Гра «Відгадай історичну особу»</vt:lpstr>
      <vt:lpstr>Історичний портрет.</vt:lpstr>
      <vt:lpstr> Уяви себе істориком-біографом. Проаналізуй текст та світлини про історичну діячку, користуючись інструментом, поданим вище.</vt:lpstr>
      <vt:lpstr>ДЗ.опрацювати пар.13,вивчити нові терміни.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6</cp:revision>
  <dcterms:created xsi:type="dcterms:W3CDTF">2022-11-28T19:29:47Z</dcterms:created>
  <dcterms:modified xsi:type="dcterms:W3CDTF">2022-11-28T20:20:49Z</dcterms:modified>
</cp:coreProperties>
</file>