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58" r:id="rId3"/>
    <p:sldId id="260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06F2-15FF-4894-8E73-08C5D4BCFE01}" type="datetimeFigureOut">
              <a:rPr lang="uk-UA" smtClean="0"/>
              <a:t>02.01.2022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776C-8912-4CD1-8AB7-5F9B9BD200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6852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06F2-15FF-4894-8E73-08C5D4BCFE01}" type="datetimeFigureOut">
              <a:rPr lang="uk-UA" smtClean="0"/>
              <a:t>02.01.2022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776C-8912-4CD1-8AB7-5F9B9BD200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9620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06F2-15FF-4894-8E73-08C5D4BCFE01}" type="datetimeFigureOut">
              <a:rPr lang="uk-UA" smtClean="0"/>
              <a:t>02.01.2022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776C-8912-4CD1-8AB7-5F9B9BD200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0722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06F2-15FF-4894-8E73-08C5D4BCFE01}" type="datetimeFigureOut">
              <a:rPr lang="uk-UA" smtClean="0"/>
              <a:t>02.01.2022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776C-8912-4CD1-8AB7-5F9B9BD200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6679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06F2-15FF-4894-8E73-08C5D4BCFE01}" type="datetimeFigureOut">
              <a:rPr lang="uk-UA" smtClean="0"/>
              <a:t>02.01.2022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776C-8912-4CD1-8AB7-5F9B9BD200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8055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06F2-15FF-4894-8E73-08C5D4BCFE01}" type="datetimeFigureOut">
              <a:rPr lang="uk-UA" smtClean="0"/>
              <a:t>02.01.2022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776C-8912-4CD1-8AB7-5F9B9BD200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716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06F2-15FF-4894-8E73-08C5D4BCFE01}" type="datetimeFigureOut">
              <a:rPr lang="uk-UA" smtClean="0"/>
              <a:t>02.01.2022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776C-8912-4CD1-8AB7-5F9B9BD200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4365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06F2-15FF-4894-8E73-08C5D4BCFE01}" type="datetimeFigureOut">
              <a:rPr lang="uk-UA" smtClean="0"/>
              <a:t>02.01.2022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776C-8912-4CD1-8AB7-5F9B9BD200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632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06F2-15FF-4894-8E73-08C5D4BCFE01}" type="datetimeFigureOut">
              <a:rPr lang="uk-UA" smtClean="0"/>
              <a:t>02.01.2022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776C-8912-4CD1-8AB7-5F9B9BD200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3271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06F2-15FF-4894-8E73-08C5D4BCFE01}" type="datetimeFigureOut">
              <a:rPr lang="uk-UA" smtClean="0"/>
              <a:t>02.01.2022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776C-8912-4CD1-8AB7-5F9B9BD200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168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106F2-15FF-4894-8E73-08C5D4BCFE01}" type="datetimeFigureOut">
              <a:rPr lang="uk-UA" smtClean="0"/>
              <a:t>02.01.2022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776C-8912-4CD1-8AB7-5F9B9BD200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3123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106F2-15FF-4894-8E73-08C5D4BCFE01}" type="datetimeFigureOut">
              <a:rPr lang="uk-UA" smtClean="0"/>
              <a:t>02.01.2022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2776C-8912-4CD1-8AB7-5F9B9BD2003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657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learningapps.org/22918206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1115" y="849087"/>
            <a:ext cx="10543388" cy="1867987"/>
          </a:xfrm>
        </p:spPr>
        <p:txBody>
          <a:bodyPr>
            <a:normAutofit/>
          </a:bodyPr>
          <a:lstStyle/>
          <a:p>
            <a:r>
              <a:rPr lang="uk-UA" sz="4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Історико-географічні кордони України</a:t>
            </a:r>
            <a:endParaRPr lang="uk-UA" sz="40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9942" y="4781006"/>
            <a:ext cx="10036629" cy="1254035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00000"/>
              </a:lnSpc>
            </a:pPr>
            <a:r>
              <a:rPr lang="uk-UA" dirty="0" smtClean="0"/>
              <a:t>			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Кутненко Н.В.</a:t>
            </a:r>
          </a:p>
          <a:p>
            <a:pPr>
              <a:lnSpc>
                <a:spcPct val="100000"/>
              </a:lnSpc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учитель історії Ольгинської ЗОШ І-ІІІ ступенів</a:t>
            </a:r>
          </a:p>
          <a:p>
            <a:pPr>
              <a:lnSpc>
                <a:spcPct val="100000"/>
              </a:lnSpc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Волноваської районної ради Донецької області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://cs9341.userapi.com/u33234516/87842377/x_822f835d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0F6F4"/>
              </a:clrFrom>
              <a:clrTo>
                <a:srgbClr val="F0F6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95616" y="3336641"/>
            <a:ext cx="2614234" cy="28887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524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74680" cy="1581241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 уроку     </a:t>
            </a:r>
            <a:r>
              <a:rPr lang="uk-UA" sz="32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Історико-географічні кордони України</a:t>
            </a:r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                                                          </a:t>
            </a:r>
            <a:r>
              <a:rPr lang="uk-UA" sz="20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України 5 клас</a:t>
            </a:r>
            <a:endParaRPr lang="uk-UA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100981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компетентності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соціальна та громадянська компетентність, спілкування державною мовою, уміння вчитися впродовж життя.</a:t>
            </a:r>
          </a:p>
          <a:p>
            <a:pPr marL="0" indent="0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дати визначення поняття «історико-географічні» кордони України, сформувати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здобувачів освіти уявлення про історико-географічні кордони України та походження їх назв, пояснити відмінність між адміністративно-територіальною одиницею в Україні та історико-географічним кордоном, продовжувати формувати вміння та навички роботи з картою, формувати здатність співпрацювати в команді, здатність логічно мислити та уміння висловлювати власну думку. Виховувати інтерес до історії України, любов та повагу до рідного краю.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93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3864" y="421435"/>
            <a:ext cx="10515600" cy="1325563"/>
          </a:xfrm>
        </p:spPr>
        <p:txBody>
          <a:bodyPr>
            <a:normAutofit/>
          </a:bodyPr>
          <a:lstStyle/>
          <a:p>
            <a:r>
              <a:rPr lang="uk-UA" sz="36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предметних компетентностей</a:t>
            </a:r>
            <a:r>
              <a:rPr lang="uk-UA" sz="36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084217"/>
            <a:ext cx="10826931" cy="53035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хронологічної;</a:t>
            </a:r>
            <a:endParaRPr lang="uk-UA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просторової;</a:t>
            </a:r>
            <a:endParaRPr lang="uk-UA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інформаційної;</a:t>
            </a:r>
            <a:endParaRPr lang="uk-UA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мовленнєвої; </a:t>
            </a:r>
            <a:endParaRPr lang="uk-UA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логічної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прийоми: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в парах, робота із історичною картою,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інтерактивні вправи та ігри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«Незакінчене речення», «Дешифратор», «Асоціації», «Хто зайвий», «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Мандрівник»,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розв’язання компетентнісних завдань. </a:t>
            </a:r>
          </a:p>
          <a:p>
            <a:pPr lvl="0"/>
            <a:endParaRPr lang="uk-UA" dirty="0" smtClean="0">
              <a:effectLst/>
            </a:endParaRP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583" y="1444340"/>
            <a:ext cx="3558973" cy="204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1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Актуалізація опорних знань</a:t>
            </a:r>
            <a:r>
              <a:rPr lang="uk-UA" sz="3200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uk-UA" sz="32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 «Так чи ні» ( або Графічний диктант «+»чи «-»)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20852" t="44368" r="25615" b="5887"/>
          <a:stretch/>
        </p:blipFill>
        <p:spPr bwMode="auto">
          <a:xfrm>
            <a:off x="1567542" y="1690688"/>
            <a:ext cx="8948057" cy="48146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6899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0446"/>
            <a:ext cx="10448109" cy="679268"/>
          </a:xfrm>
        </p:spPr>
        <p:txBody>
          <a:bodyPr>
            <a:normAutofit/>
          </a:bodyPr>
          <a:lstStyle/>
          <a:p>
            <a:pPr algn="ctr"/>
            <a:r>
              <a:rPr lang="uk-UA" sz="32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 навчальної діяльності</a:t>
            </a:r>
            <a:endParaRPr lang="uk-UA" sz="3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606" y="1071155"/>
            <a:ext cx="4598125" cy="54341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1397727"/>
            <a:ext cx="52904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Евристична бесіда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1.Роздивіться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ілюстрацію. Що на ній зображено?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Чим подібні зображення, а чим відрізняються?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Як ви думаєте, чому в різних регіонах України, склались свої традиції національного вбрання? З чим це пов’язано? </a:t>
            </a: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32" y="4657453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9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uk-UA" sz="36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 </a:t>
            </a:r>
            <a:r>
              <a:rPr lang="uk-UA" sz="36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 навчального матеріалу</a:t>
            </a:r>
            <a:r>
              <a:rPr lang="uk-UA" dirty="0"/>
              <a:t/>
            </a:r>
            <a:br>
              <a:rPr lang="uk-UA" dirty="0"/>
            </a:br>
            <a:r>
              <a:rPr lang="uk-UA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роздатковим матеріалом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7285813"/>
              </p:ext>
            </p:extLst>
          </p:nvPr>
        </p:nvGraphicFramePr>
        <p:xfrm>
          <a:off x="692331" y="1188719"/>
          <a:ext cx="10502537" cy="5434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2537">
                  <a:extLst>
                    <a:ext uri="{9D8B030D-6E8A-4147-A177-3AD203B41FA5}">
                      <a16:colId xmlns:a16="http://schemas.microsoft.com/office/drawing/2014/main" val="3294197451"/>
                    </a:ext>
                  </a:extLst>
                </a:gridCol>
              </a:tblGrid>
              <a:tr h="2955414">
                <a:tc>
                  <a:txBody>
                    <a:bodyPr/>
                    <a:lstStyle/>
                    <a:p>
                      <a:pPr algn="just"/>
                      <a:r>
                        <a:rPr lang="ru-RU" sz="2000" b="1" i="1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uk-UA" sz="2000" b="1" i="1" kern="1200" noProof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Для називання різних частин нашої країни з давніх часів використовують ще й такі назви: Волинь, Полісся, Середня Наддніпрянщина, Закарпаття та ін. Кожна з них має свою історію, виникали вони за різних часів, тож усі є прикладом історичного минулого на території України. Саме тому ці назви є історичними (іноді їх називають історико-географічними). Окреслені історичними назвами землі вирізняються особливостями одягу, будівництва, господарськими заняттями, що сформувались під впливом природного середовища та історичних особливостей.</a:t>
                      </a:r>
                    </a:p>
                    <a:p>
                      <a:pPr algn="just"/>
                      <a:r>
                        <a:rPr lang="uk-UA" sz="2000" b="1" i="1" kern="1200" noProof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Цікава інформація про особливості життя кожного регіону міститься в музеях народного побуту та архітектури. </a:t>
                      </a:r>
                      <a:endParaRPr lang="uk-UA" sz="20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382476"/>
                  </a:ext>
                </a:extLst>
              </a:tr>
              <a:tr h="2478735">
                <a:tc>
                  <a:txBody>
                    <a:bodyPr/>
                    <a:lstStyle/>
                    <a:p>
                      <a:r>
                        <a:rPr lang="uk-UA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Запитання до тексту</a:t>
                      </a:r>
                      <a:endParaRPr lang="uk-UA" sz="18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Погляньте на карту.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Які землі здавна використовували для називання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різних частин нашої </a:t>
                      </a:r>
                    </a:p>
                    <a:p>
                      <a:pPr lvl="0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держави? Чому ці землі називають історичними?</a:t>
                      </a:r>
                      <a:endParaRPr lang="uk-UA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Чим відрізняються ці землі?</a:t>
                      </a:r>
                      <a:endParaRPr lang="uk-UA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Погляньте на назву регіону (територія, що має свої особливості). Чи співпадає він з територією окремої області? (Ні, не співпадає ) Чи має він чіткі кордони? (Ні, не має) Чи збігається він з адміністративно-територіальним поділом України (Ні, не збігається).</a:t>
                      </a:r>
                      <a:endParaRPr lang="uk-UA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uk-UA" sz="2000" noProof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792707"/>
                  </a:ext>
                </a:extLst>
              </a:tr>
            </a:tbl>
          </a:graphicData>
        </a:graphic>
      </p:graphicFrame>
      <p:pic>
        <p:nvPicPr>
          <p:cNvPr id="5" name="Рисунок 4" descr="C:\Users\Кутненко Н В\Downloads\exported_qrcode_image_600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81" y="3788229"/>
            <a:ext cx="1815736" cy="1617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022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4672"/>
          </a:xfrm>
        </p:spPr>
        <p:txBody>
          <a:bodyPr/>
          <a:lstStyle/>
          <a:p>
            <a:pPr algn="ctr"/>
            <a:r>
              <a:rPr lang="uk-UA" sz="32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</a:t>
            </a:r>
            <a:r>
              <a:rPr lang="uk-UA" sz="32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endParaRPr lang="uk-UA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2060" y="1201785"/>
            <a:ext cx="4167050" cy="4056968"/>
          </a:xfrm>
        </p:spPr>
        <p:txBody>
          <a:bodyPr/>
          <a:lstStyle/>
          <a:p>
            <a:pPr marL="0" indent="0">
              <a:buNone/>
            </a:pPr>
            <a:r>
              <a:rPr lang="uk-UA" b="1" i="1" dirty="0" smtClean="0"/>
              <a:t>	</a:t>
            </a:r>
            <a:r>
              <a:rPr lang="uk-UA" sz="2000" b="1" i="1" dirty="0" smtClean="0"/>
              <a:t>«</a:t>
            </a:r>
            <a:r>
              <a:rPr lang="uk-UA" sz="2000" b="1" i="1" dirty="0"/>
              <a:t>Історико-географічний регіон</a:t>
            </a:r>
            <a:r>
              <a:rPr lang="uk-UA" sz="2000" b="1" i="1" dirty="0" smtClean="0"/>
              <a:t>» - </a:t>
            </a:r>
            <a:r>
              <a:rPr lang="uk-UA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територія, що має свою історію, звичаї та традиції, але не має чітких кордонів і не збігається з адміністративно-територіальним поділом України.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945" y="1201785"/>
            <a:ext cx="7150975" cy="51467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03" y="3871925"/>
            <a:ext cx="3247798" cy="20886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7097" y="5979217"/>
            <a:ext cx="103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Поділля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54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8909"/>
          </a:xfrm>
        </p:spPr>
        <p:txBody>
          <a:bodyPr>
            <a:normAutofit fontScale="90000"/>
          </a:bodyPr>
          <a:lstStyle/>
          <a:p>
            <a:pPr lvl="0" algn="ctr"/>
            <a:r>
              <a:rPr lang="uk-UA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7246" y="457200"/>
            <a:ext cx="10515600" cy="5392305"/>
          </a:xfrm>
        </p:spPr>
        <p:txBody>
          <a:bodyPr/>
          <a:lstStyle/>
          <a:p>
            <a:pPr marL="0" lv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ікаву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 щодо особливостей життя кожного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 знайти в 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музеях народного побуту та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архітектури</a:t>
            </a:r>
            <a:endParaRPr lang="uk-UA" sz="2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66" y="1800863"/>
            <a:ext cx="2828925" cy="1819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95" y="4367141"/>
            <a:ext cx="3133725" cy="1457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895" y="4365565"/>
            <a:ext cx="3206701" cy="1603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418" y="1567717"/>
            <a:ext cx="2836853" cy="2052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490" y="4508811"/>
            <a:ext cx="2434575" cy="1620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890843" y="3681208"/>
            <a:ext cx="103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Поділля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6339" y="5910575"/>
            <a:ext cx="2940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Середня Наддніпрянщина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570" y="1621665"/>
            <a:ext cx="1876425" cy="24288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27777" y="3982299"/>
            <a:ext cx="297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Переяслав-Хмельницький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08251" y="3570394"/>
            <a:ext cx="1250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Київщина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85976" y="5909706"/>
            <a:ext cx="110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Чернівці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77741" y="6128909"/>
            <a:ext cx="1387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Закарпаття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08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7908" y="91441"/>
            <a:ext cx="10125891" cy="1188719"/>
          </a:xfrm>
        </p:spPr>
        <p:txBody>
          <a:bodyPr>
            <a:normAutofit/>
          </a:bodyPr>
          <a:lstStyle/>
          <a:p>
            <a:r>
              <a:rPr lang="uk-UA" sz="32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 назв історико-географічних регіонів</a:t>
            </a:r>
            <a:endParaRPr lang="uk-UA" sz="32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624251"/>
          </a:xfrm>
        </p:spPr>
        <p:txBody>
          <a:bodyPr/>
          <a:lstStyle/>
          <a:p>
            <a:pPr marL="0" indent="0">
              <a:buNone/>
            </a:pP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картою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Перегляньте карту. Заповніть  в таблиці приклади назв історико-географічних регіонів</a:t>
            </a:r>
            <a:endParaRPr lang="uk-UA" sz="2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981595"/>
              </p:ext>
            </p:extLst>
          </p:nvPr>
        </p:nvGraphicFramePr>
        <p:xfrm>
          <a:off x="838200" y="2103122"/>
          <a:ext cx="10252166" cy="42266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84223">
                  <a:extLst>
                    <a:ext uri="{9D8B030D-6E8A-4147-A177-3AD203B41FA5}">
                      <a16:colId xmlns:a16="http://schemas.microsoft.com/office/drawing/2014/main" val="720812959"/>
                    </a:ext>
                  </a:extLst>
                </a:gridCol>
                <a:gridCol w="4767943">
                  <a:extLst>
                    <a:ext uri="{9D8B030D-6E8A-4147-A177-3AD203B41FA5}">
                      <a16:colId xmlns:a16="http://schemas.microsoft.com/office/drawing/2014/main" val="344158022"/>
                    </a:ext>
                  </a:extLst>
                </a:gridCol>
              </a:tblGrid>
              <a:tr h="535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Походження назви регіону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Наведіть приклад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85137"/>
                  </a:ext>
                </a:extLst>
              </a:tr>
              <a:tr h="8377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 природних умов, у якому розташований регіон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Полісся, Наддніпрянщина, Запорожжя, Закарпаття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241949"/>
                  </a:ext>
                </a:extLst>
              </a:tr>
              <a:tr h="4188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 назв населених пунктів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Слобожанщина, Галичина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483996"/>
                  </a:ext>
                </a:extLst>
              </a:tr>
              <a:tr h="7983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 назви народів, що колись проживали на цій території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Таврія, Гуцульщина 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748245"/>
                  </a:ext>
                </a:extLst>
              </a:tr>
              <a:tr h="7983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 корисних копалин,  якими славиться ця територія. 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Донбас (назва з ХХ століття)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876914"/>
                  </a:ext>
                </a:extLst>
              </a:tr>
              <a:tr h="8377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запозичена з мови давніх народів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Волинь, Поділля, Буковина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360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80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6702"/>
            <a:ext cx="10515600" cy="1218724"/>
          </a:xfrm>
        </p:spPr>
        <p:txBody>
          <a:bodyPr>
            <a:normAutofit/>
          </a:bodyPr>
          <a:lstStyle/>
          <a:p>
            <a:pPr algn="ctr"/>
            <a:r>
              <a:rPr lang="uk-UA" sz="32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Розгадайте ребус</a:t>
            </a:r>
            <a:r>
              <a:rPr lang="uk-UA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32368" t="40279" r="21257" b="37164"/>
          <a:stretch/>
        </p:blipFill>
        <p:spPr bwMode="auto">
          <a:xfrm>
            <a:off x="6453051" y="2384046"/>
            <a:ext cx="5329646" cy="15217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43346" y="912908"/>
            <a:ext cx="10735490" cy="104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Територіальне </a:t>
            </a:r>
            <a:r>
              <a:rPr lang="uk-UA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розташування. Гра «Дешифратор» (робота в парах).</a:t>
            </a:r>
            <a:endParaRPr lang="uk-UA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Опрацюйте в парах роздатковий матеріал і заповніть відомості, яких не вистачає в тексті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35419" t="21673" r="1709" b="19050"/>
          <a:stretch/>
        </p:blipFill>
        <p:spPr bwMode="auto">
          <a:xfrm>
            <a:off x="404949" y="2238471"/>
            <a:ext cx="6048101" cy="35091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755995"/>
              </p:ext>
            </p:extLst>
          </p:nvPr>
        </p:nvGraphicFramePr>
        <p:xfrm>
          <a:off x="4062550" y="4572001"/>
          <a:ext cx="7628708" cy="1815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28708">
                  <a:extLst>
                    <a:ext uri="{9D8B030D-6E8A-4147-A177-3AD203B41FA5}">
                      <a16:colId xmlns:a16="http://schemas.microsoft.com/office/drawing/2014/main" val="1673010692"/>
                    </a:ext>
                  </a:extLst>
                </a:gridCol>
              </a:tblGrid>
              <a:tr h="18157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Селище 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Ольгинка розташоване у __________________________ районі, _________області в ___________________частині країни _______________. Територією села протікає річка ________  ____________. На півночі село межує з селом __________________, на заході - із селищем ______, на північному сході – із  селищем ____________, на півночі із  - селом ______________. На території селища розташована залізнична станція ______ - _______ 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11476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86800" y="3721128"/>
            <a:ext cx="1231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Ольгинка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48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899469" cy="1325563"/>
          </a:xfrm>
        </p:spPr>
        <p:txBody>
          <a:bodyPr>
            <a:normAutofit/>
          </a:bodyPr>
          <a:lstStyle/>
          <a:p>
            <a:pPr algn="ctr"/>
            <a:r>
              <a:rPr lang="uk-UA" sz="32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Закріплення вивченого матеріалу</a:t>
            </a:r>
            <a:r>
              <a:rPr lang="uk-UA" sz="32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703" y="1045943"/>
            <a:ext cx="10944498" cy="147610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uk-UA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ctr">
              <a:buNone/>
            </a:pPr>
            <a:r>
              <a:rPr lang="uk-UA" sz="8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 </a:t>
            </a:r>
            <a:r>
              <a:rPr lang="uk-UA" sz="8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«Асоціація»</a:t>
            </a:r>
            <a:endParaRPr lang="uk-UA" sz="86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Відгадайте </a:t>
            </a:r>
            <a:r>
              <a:rPr lang="uk-UA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назву регіону зашифровану в </a:t>
            </a:r>
            <a:r>
              <a:rPr lang="uk-UA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малюнку</a:t>
            </a:r>
          </a:p>
          <a:p>
            <a:pPr marL="0" indent="0">
              <a:buNone/>
            </a:pPr>
            <a:endParaRPr lang="uk-UA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509" y="2075419"/>
            <a:ext cx="3413670" cy="1750451"/>
          </a:xfrm>
          <a:prstGeom prst="rect">
            <a:avLst/>
          </a:prstGeom>
          <a:noFill/>
        </p:spPr>
      </p:pic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152" y="2329707"/>
            <a:ext cx="3027929" cy="1374528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399" y="4583346"/>
            <a:ext cx="3036626" cy="1512496"/>
          </a:xfrm>
          <a:prstGeom prst="rect">
            <a:avLst/>
          </a:prstGeom>
          <a:noFill/>
        </p:spPr>
      </p:pic>
      <p:pic>
        <p:nvPicPr>
          <p:cNvPr id="9" name="Рисунок 8" descr="Сіль технічна 15кг купити в інтернет-магазині Леруа Мерлен | Київ, Одеса,  доставка по Україні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565" y="4447072"/>
            <a:ext cx="2941383" cy="16487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3068177" y="3959124"/>
            <a:ext cx="1233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Таврія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37424" y="6053252"/>
            <a:ext cx="1695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Закарпаття</a:t>
            </a:r>
          </a:p>
          <a:p>
            <a:endParaRPr lang="uk-UA" dirty="0"/>
          </a:p>
        </p:txBody>
      </p:sp>
      <p:sp>
        <p:nvSpPr>
          <p:cNvPr id="13" name="TextBox 12"/>
          <p:cNvSpPr txBox="1"/>
          <p:nvPr/>
        </p:nvSpPr>
        <p:spPr>
          <a:xfrm>
            <a:off x="8548157" y="3959124"/>
            <a:ext cx="2037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Полісся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07565" y="5845125"/>
            <a:ext cx="467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Крим (Бахмут, Чорне море, Азовське море)</a:t>
            </a:r>
          </a:p>
        </p:txBody>
      </p:sp>
    </p:spTree>
    <p:extLst>
      <p:ext uri="{BB962C8B-B14F-4D97-AF65-F5344CB8AC3E}">
        <p14:creationId xmlns:p14="http://schemas.microsoft.com/office/powerpoint/2010/main" val="128432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01782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Вправа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«Хто зайвий»</a:t>
            </a:r>
            <a:endParaRPr lang="uk-UA" sz="36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892" y="914400"/>
            <a:ext cx="10424160" cy="160389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Харків, Дніпро, Львів, </a:t>
            </a:r>
            <a:r>
              <a:rPr lang="uk-UA" sz="1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Волноваха</a:t>
            </a:r>
            <a:r>
              <a:rPr lang="uk-UA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(бо Волноваха не є великим містом України);</a:t>
            </a:r>
          </a:p>
          <a:p>
            <a:pPr>
              <a:lnSpc>
                <a:spcPct val="100000"/>
              </a:lnSpc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Слобожанщина, Галичина, Буковина, </a:t>
            </a:r>
            <a:r>
              <a:rPr lang="uk-UA" sz="1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Румунія,</a:t>
            </a:r>
            <a:r>
              <a:rPr lang="uk-UA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Донщина (Румунія- це назва держави, а не 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історико-етнографічного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регіону)</a:t>
            </a:r>
          </a:p>
          <a:p>
            <a:pPr>
              <a:lnSpc>
                <a:spcPct val="100000"/>
              </a:lnSpc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Поділля, Полісся, Закарпаття, </a:t>
            </a:r>
            <a:r>
              <a:rPr lang="uk-UA" sz="1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Таврія</a:t>
            </a:r>
            <a:r>
              <a:rPr lang="uk-UA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Запоріжжя (Назва Таврія пов’язана з назвою народу, що колись тут проживав і не залежить від особливостей розташування)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179" y="2259873"/>
            <a:ext cx="5789173" cy="44021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78" y="4687363"/>
            <a:ext cx="2902201" cy="16668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6390" y="2886993"/>
            <a:ext cx="6257108" cy="161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</a:t>
            </a:r>
            <a:r>
              <a:rPr lang="uk-UA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«Мандрівник»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Знайдіть на карті найбільші річки України, </a:t>
            </a:r>
            <a:endParaRPr lang="uk-UA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простежте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якими історико-географічними землями </a:t>
            </a: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вони протікають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10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Домашнє завдання</a:t>
            </a:r>
            <a:endParaRPr lang="uk-UA" sz="3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Опрацювати відповідний матеріал  підручника.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Позначити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контурній карті два-три регіони (за вказівкою вчителя або ті, які ви відвідували чи бажаєте відвідати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Скласти кросворд або ребуси, використовуючи назви  історико-географічних регіонів України (за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бажанням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Тренувальна вправа «Перевірте себе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https://learningapps.org/22918206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uk-UA" dirty="0"/>
          </a:p>
        </p:txBody>
      </p:sp>
      <p:pic>
        <p:nvPicPr>
          <p:cNvPr id="7" name="Рисунок 6" descr="https://learningapps.org/qrcode.php?id=prutciwxj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788" y="4001294"/>
            <a:ext cx="2196057" cy="19631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522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5"/>
            <a:ext cx="12100560" cy="68600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89944" y="2129246"/>
            <a:ext cx="44027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sz="48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4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262</TotalTime>
  <Words>645</Words>
  <Application>Microsoft Office PowerPoint</Application>
  <PresentationFormat>Широкоэкранный</PresentationFormat>
  <Paragraphs>91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Історико-географічні кордони України</vt:lpstr>
      <vt:lpstr>Тема  уроку     Історико-географічні кордони України                                                           Історія України 5 клас</vt:lpstr>
      <vt:lpstr>Формування предметних компетентностей: </vt:lpstr>
      <vt:lpstr>Актуалізація опорних знань Гра «Так чи ні» ( або Графічний диктант «+»чи «-»)</vt:lpstr>
      <vt:lpstr>Мотивація навчальної діяльності</vt:lpstr>
      <vt:lpstr>                         Вивчення нового навчального матеріалу Робота з роздатковим матеріалом </vt:lpstr>
      <vt:lpstr>Формування поняття</vt:lpstr>
      <vt:lpstr> </vt:lpstr>
      <vt:lpstr>Походження назв історико-географічних регіонів</vt:lpstr>
      <vt:lpstr>Розгадайте ребус </vt:lpstr>
      <vt:lpstr>Закріплення вивченого матеріалу </vt:lpstr>
      <vt:lpstr>Вправа «Хто зайвий»</vt:lpstr>
      <vt:lpstr>Домашнє завдання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Кутненко Н В</dc:creator>
  <cp:lastModifiedBy>Кутненко Н В</cp:lastModifiedBy>
  <cp:revision>29</cp:revision>
  <dcterms:created xsi:type="dcterms:W3CDTF">2021-12-15T12:02:56Z</dcterms:created>
  <dcterms:modified xsi:type="dcterms:W3CDTF">2022-01-02T10:17:28Z</dcterms:modified>
</cp:coreProperties>
</file>